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4"/>
  </p:sldMasterIdLst>
  <p:notesMasterIdLst>
    <p:notesMasterId r:id="rId23"/>
  </p:notesMasterIdLst>
  <p:sldIdLst>
    <p:sldId id="256" r:id="rId5"/>
    <p:sldId id="263" r:id="rId6"/>
    <p:sldId id="267" r:id="rId7"/>
    <p:sldId id="276" r:id="rId8"/>
    <p:sldId id="277" r:id="rId9"/>
    <p:sldId id="272" r:id="rId10"/>
    <p:sldId id="268" r:id="rId11"/>
    <p:sldId id="273" r:id="rId12"/>
    <p:sldId id="274" r:id="rId13"/>
    <p:sldId id="275" r:id="rId14"/>
    <p:sldId id="279" r:id="rId15"/>
    <p:sldId id="281" r:id="rId16"/>
    <p:sldId id="280" r:id="rId17"/>
    <p:sldId id="282" r:id="rId18"/>
    <p:sldId id="283" r:id="rId19"/>
    <p:sldId id="284" r:id="rId20"/>
    <p:sldId id="513" r:id="rId21"/>
    <p:sldId id="260" r:id="rId2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1C6"/>
    <a:srgbClr val="E1F4FF"/>
    <a:srgbClr val="70DE6E"/>
    <a:srgbClr val="FDB912"/>
    <a:srgbClr val="EB6C15"/>
    <a:srgbClr val="00B1B0"/>
    <a:srgbClr val="811A55"/>
    <a:srgbClr val="AC2015"/>
    <a:srgbClr val="06428B"/>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36" d="100"/>
          <a:sy n="136" d="100"/>
        </p:scale>
        <p:origin x="9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en-US" dirty="0">
                <a:solidFill>
                  <a:schemeClr val="tx1"/>
                </a:solidFill>
                <a:latin typeface="Arial" panose="020B0604020202020204" pitchFamily="34" charset="0"/>
                <a:cs typeface="Arial" panose="020B0604020202020204" pitchFamily="34" charset="0"/>
              </a:rPr>
              <a:t>Mercado LatAm 2021</a:t>
            </a:r>
          </a:p>
        </c:rich>
      </c:tx>
      <c:layout>
        <c:manualLayout>
          <c:xMode val="edge"/>
          <c:yMode val="edge"/>
          <c:x val="0.21179177836728144"/>
          <c:y val="1.8518518518518517E-2"/>
        </c:manualLayout>
      </c:layout>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Mercado LatAm</c:v>
                </c:pt>
              </c:strCache>
            </c:strRef>
          </c:tx>
          <c:dPt>
            <c:idx val="0"/>
            <c:bubble3D val="0"/>
            <c:spPr>
              <a:solidFill>
                <a:srgbClr val="0081C6">
                  <a:alpha val="89804"/>
                </a:srgbClr>
              </a:solidFill>
              <a:ln w="19050">
                <a:solidFill>
                  <a:schemeClr val="accent1">
                    <a:shade val="76000"/>
                    <a:lumMod val="75000"/>
                  </a:schemeClr>
                </a:solidFill>
              </a:ln>
              <a:effectLst>
                <a:innerShdw blurRad="114300">
                  <a:schemeClr val="accent1">
                    <a:shade val="76000"/>
                    <a:lumMod val="75000"/>
                  </a:schemeClr>
                </a:innerShdw>
              </a:effectLst>
              <a:scene3d>
                <a:camera prst="orthographicFront"/>
                <a:lightRig rig="threePt" dir="t"/>
              </a:scene3d>
              <a:sp3d contourW="19050" prstMaterial="flat">
                <a:contourClr>
                  <a:schemeClr val="accent1">
                    <a:shade val="76000"/>
                    <a:lumMod val="75000"/>
                  </a:schemeClr>
                </a:contourClr>
              </a:sp3d>
            </c:spPr>
            <c:extLst>
              <c:ext xmlns:c16="http://schemas.microsoft.com/office/drawing/2014/chart" uri="{C3380CC4-5D6E-409C-BE32-E72D297353CC}">
                <c16:uniqueId val="{00000001-FA97-4C01-B91F-2FD0B5C342E8}"/>
              </c:ext>
            </c:extLst>
          </c:dPt>
          <c:dPt>
            <c:idx val="1"/>
            <c:bubble3D val="0"/>
            <c:spPr>
              <a:solidFill>
                <a:srgbClr val="06428B">
                  <a:alpha val="89804"/>
                </a:srgbClr>
              </a:solidFill>
              <a:ln w="19050">
                <a:solidFill>
                  <a:schemeClr val="accent1">
                    <a:tint val="77000"/>
                    <a:lumMod val="75000"/>
                  </a:schemeClr>
                </a:solidFill>
              </a:ln>
              <a:effectLst>
                <a:innerShdw blurRad="114300">
                  <a:schemeClr val="accent1">
                    <a:tint val="77000"/>
                    <a:lumMod val="75000"/>
                  </a:schemeClr>
                </a:innerShdw>
              </a:effectLst>
              <a:scene3d>
                <a:camera prst="orthographicFront"/>
                <a:lightRig rig="threePt" dir="t"/>
              </a:scene3d>
              <a:sp3d contourW="19050" prstMaterial="flat">
                <a:contourClr>
                  <a:schemeClr val="accent1">
                    <a:tint val="77000"/>
                    <a:lumMod val="75000"/>
                  </a:schemeClr>
                </a:contourClr>
              </a:sp3d>
            </c:spPr>
            <c:extLst>
              <c:ext xmlns:c16="http://schemas.microsoft.com/office/drawing/2014/chart" uri="{C3380CC4-5D6E-409C-BE32-E72D297353CC}">
                <c16:uniqueId val="{00000002-FA97-4C01-B91F-2FD0B5C342E8}"/>
              </c:ext>
            </c:extLst>
          </c:dPt>
          <c:dLbls>
            <c:dLbl>
              <c:idx val="0"/>
              <c:layout>
                <c:manualLayout>
                  <c:x val="-0.13725527122388489"/>
                  <c:y val="-0.10652862836589877"/>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76000"/>
                          </a:schemeClr>
                        </a:solidFill>
                        <a:effectLst/>
                        <a:latin typeface="+mn-lt"/>
                        <a:ea typeface="+mn-ea"/>
                        <a:cs typeface="+mn-cs"/>
                      </a:defRPr>
                    </a:pPr>
                    <a:fld id="{E6C06A9E-BB79-4CAA-8245-65ADD1E0A166}" type="CATEGORYNAME">
                      <a:rPr lang="en-US" baseline="0" dirty="0">
                        <a:solidFill>
                          <a:srgbClr val="0081C6"/>
                        </a:solidFill>
                        <a:latin typeface="Arial" panose="020B0604020202020204" pitchFamily="34" charset="0"/>
                        <a:cs typeface="Arial" panose="020B0604020202020204" pitchFamily="34" charset="0"/>
                      </a:rPr>
                      <a:pPr>
                        <a:defRPr>
                          <a:solidFill>
                            <a:schemeClr val="accent1">
                              <a:shade val="76000"/>
                            </a:schemeClr>
                          </a:solidFill>
                        </a:defRPr>
                      </a:pPr>
                      <a:t>[CATEGORY NAME]</a:t>
                    </a:fld>
                    <a:r>
                      <a:rPr lang="en-US" baseline="0" dirty="0">
                        <a:solidFill>
                          <a:srgbClr val="0081C6"/>
                        </a:solidFill>
                        <a:latin typeface="Arial" panose="020B0604020202020204" pitchFamily="34" charset="0"/>
                        <a:cs typeface="Arial" panose="020B0604020202020204" pitchFamily="34" charset="0"/>
                      </a:rPr>
                      <a:t>, </a:t>
                    </a:r>
                    <a:fld id="{68895580-2122-42D4-8A55-4272AB54349D}" type="VALUE">
                      <a:rPr lang="en-US" baseline="0" dirty="0">
                        <a:solidFill>
                          <a:srgbClr val="0081C6"/>
                        </a:solidFill>
                        <a:latin typeface="Arial" panose="020B0604020202020204" pitchFamily="34" charset="0"/>
                        <a:cs typeface="Arial" panose="020B0604020202020204" pitchFamily="34" charset="0"/>
                      </a:rPr>
                      <a:pPr>
                        <a:defRPr>
                          <a:solidFill>
                            <a:schemeClr val="accent1">
                              <a:shade val="76000"/>
                            </a:schemeClr>
                          </a:solidFill>
                        </a:defRPr>
                      </a:pPr>
                      <a:t>[VALUE]</a:t>
                    </a:fld>
                    <a:endParaRPr lang="en-US" baseline="0" dirty="0">
                      <a:solidFill>
                        <a:srgbClr val="0081C6"/>
                      </a:solidFill>
                      <a:latin typeface="Arial" panose="020B0604020202020204" pitchFamily="34" charset="0"/>
                      <a:cs typeface="Arial" panose="020B0604020202020204" pitchFamily="34" charset="0"/>
                    </a:endParaRPr>
                  </a:p>
                </c:rich>
              </c:tx>
              <c:spPr>
                <a:solidFill>
                  <a:schemeClr val="lt1">
                    <a:alpha val="90000"/>
                  </a:schemeClr>
                </a:solidFill>
                <a:ln w="12700" cap="flat" cmpd="sng" algn="ctr">
                  <a:solidFill>
                    <a:schemeClr val="accent1">
                      <a:shade val="76000"/>
                    </a:schemeClr>
                  </a:solidFill>
                  <a:round/>
                </a:ln>
                <a:effectLst>
                  <a:outerShdw blurRad="50800" dist="38100" dir="2700000" algn="tl" rotWithShape="0">
                    <a:schemeClr val="accent1">
                      <a:shade val="76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76000"/>
                        </a:schemeClr>
                      </a:solidFill>
                      <a:effectLst/>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97-4C01-B91F-2FD0B5C342E8}"/>
                </c:ext>
              </c:extLst>
            </c:dLbl>
            <c:dLbl>
              <c:idx val="1"/>
              <c:layout>
                <c:manualLayout>
                  <c:x val="0.19204037830721801"/>
                  <c:y val="5.5514241275396128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77000"/>
                          </a:schemeClr>
                        </a:solidFill>
                        <a:effectLst/>
                        <a:latin typeface="+mn-lt"/>
                        <a:ea typeface="+mn-ea"/>
                        <a:cs typeface="+mn-cs"/>
                      </a:defRPr>
                    </a:pPr>
                    <a:fld id="{266FA338-C2D9-4D6F-97D7-F79A65E82F23}" type="CATEGORYNAME">
                      <a:rPr lang="en-US" baseline="0">
                        <a:solidFill>
                          <a:srgbClr val="06428B"/>
                        </a:solidFill>
                      </a:rPr>
                      <a:pPr>
                        <a:defRPr>
                          <a:solidFill>
                            <a:schemeClr val="accent1">
                              <a:tint val="77000"/>
                            </a:schemeClr>
                          </a:solidFill>
                        </a:defRPr>
                      </a:pPr>
                      <a:t>[CATEGORY NAME]</a:t>
                    </a:fld>
                    <a:r>
                      <a:rPr lang="en-US" baseline="0" dirty="0">
                        <a:solidFill>
                          <a:srgbClr val="06428B"/>
                        </a:solidFill>
                        <a:latin typeface="Arial" panose="020B0604020202020204" pitchFamily="34" charset="0"/>
                        <a:cs typeface="Arial" panose="020B0604020202020204" pitchFamily="34" charset="0"/>
                      </a:rPr>
                      <a:t>, </a:t>
                    </a:r>
                    <a:fld id="{2907ED60-1043-4352-A6CA-171A718079BA}" type="VALUE">
                      <a:rPr lang="en-US" baseline="0">
                        <a:solidFill>
                          <a:srgbClr val="06428B"/>
                        </a:solidFill>
                        <a:latin typeface="Arial" panose="020B0604020202020204" pitchFamily="34" charset="0"/>
                        <a:cs typeface="Arial" panose="020B0604020202020204" pitchFamily="34" charset="0"/>
                      </a:rPr>
                      <a:pPr>
                        <a:defRPr>
                          <a:solidFill>
                            <a:schemeClr val="accent1">
                              <a:tint val="77000"/>
                            </a:schemeClr>
                          </a:solidFill>
                        </a:defRPr>
                      </a:pPr>
                      <a:t>[VALUE]</a:t>
                    </a:fld>
                    <a:endParaRPr lang="en-US" baseline="0" dirty="0">
                      <a:solidFill>
                        <a:srgbClr val="06428B"/>
                      </a:solidFill>
                      <a:latin typeface="Arial" panose="020B0604020202020204" pitchFamily="34" charset="0"/>
                      <a:cs typeface="Arial" panose="020B0604020202020204" pitchFamily="34" charset="0"/>
                    </a:endParaRPr>
                  </a:p>
                </c:rich>
              </c:tx>
              <c:spPr>
                <a:solidFill>
                  <a:schemeClr val="lt1">
                    <a:alpha val="90000"/>
                  </a:schemeClr>
                </a:solidFill>
                <a:ln w="12700" cap="flat" cmpd="sng" algn="ctr">
                  <a:solidFill>
                    <a:schemeClr val="accent1">
                      <a:tint val="77000"/>
                    </a:schemeClr>
                  </a:solidFill>
                  <a:round/>
                </a:ln>
                <a:effectLst>
                  <a:outerShdw blurRad="50800" dist="38100" dir="2700000" algn="tl" rotWithShape="0">
                    <a:schemeClr val="accent1">
                      <a:tint val="77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77000"/>
                        </a:schemeClr>
                      </a:solidFill>
                      <a:effectLst/>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97-4C01-B91F-2FD0B5C342E8}"/>
                </c:ext>
              </c:extLst>
            </c:dLbl>
            <c:spPr>
              <a:solidFill>
                <a:prstClr val="white">
                  <a:alpha val="90000"/>
                </a:prstClr>
              </a:solidFill>
              <a:ln w="12700" cap="flat" cmpd="sng" algn="ctr">
                <a:solidFill>
                  <a:srgbClr val="5B9BD5"/>
                </a:solidFill>
                <a:round/>
              </a:ln>
              <a:effectLst>
                <a:outerShdw blurRad="50800" dist="38100" dir="2700000" algn="tl" rotWithShape="0">
                  <a:srgbClr val="5B9BD5">
                    <a:lumMod val="75000"/>
                    <a:alpha val="40000"/>
                  </a:srgbClr>
                </a:outerShdw>
              </a:effectLst>
            </c:spPr>
            <c:dLblPos val="inEnd"/>
            <c:showLegendKey val="0"/>
            <c:showVal val="1"/>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No Vida</c:v>
                </c:pt>
                <c:pt idx="1">
                  <c:v>Vida</c:v>
                </c:pt>
              </c:strCache>
            </c:strRef>
          </c:cat>
          <c:val>
            <c:numRef>
              <c:f>Sheet1!$B$2:$B$3</c:f>
              <c:numCache>
                <c:formatCode>0.00%</c:formatCode>
                <c:ptCount val="2"/>
                <c:pt idx="0">
                  <c:v>0.57499999999999996</c:v>
                </c:pt>
                <c:pt idx="1">
                  <c:v>0.42499999999999999</c:v>
                </c:pt>
              </c:numCache>
            </c:numRef>
          </c:val>
          <c:extLst>
            <c:ext xmlns:c16="http://schemas.microsoft.com/office/drawing/2014/chart" uri="{C3380CC4-5D6E-409C-BE32-E72D297353CC}">
              <c16:uniqueId val="{00000000-FA97-4C01-B91F-2FD0B5C342E8}"/>
            </c:ext>
          </c:extLst>
        </c:ser>
        <c:dLbls>
          <c:dLblPos val="inEnd"/>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30369368581576"/>
          <c:y val="0.1354425836773695"/>
          <c:w val="0.79055723389466548"/>
          <c:h val="0.76342420403842226"/>
        </c:manualLayout>
      </c:layout>
      <c:pie3DChart>
        <c:varyColors val="1"/>
        <c:ser>
          <c:idx val="0"/>
          <c:order val="0"/>
          <c:tx>
            <c:strRef>
              <c:f>Sheet1!$B$1</c:f>
              <c:strCache>
                <c:ptCount val="1"/>
                <c:pt idx="0">
                  <c:v>Primas LatAm</c:v>
                </c:pt>
              </c:strCache>
            </c:strRef>
          </c:tx>
          <c:dPt>
            <c:idx val="0"/>
            <c:bubble3D val="0"/>
            <c:spPr>
              <a:solidFill>
                <a:srgbClr val="0081C6">
                  <a:alpha val="90000"/>
                </a:srgbClr>
              </a:solidFill>
              <a:ln w="19050">
                <a:solidFill>
                  <a:srgbClr val="0081C6"/>
                </a:solidFill>
              </a:ln>
              <a:effectLst>
                <a:innerShdw blurRad="114300">
                  <a:schemeClr val="accent1">
                    <a:shade val="76000"/>
                    <a:lumMod val="75000"/>
                  </a:schemeClr>
                </a:innerShdw>
              </a:effectLst>
              <a:scene3d>
                <a:camera prst="orthographicFront"/>
                <a:lightRig rig="threePt" dir="t"/>
              </a:scene3d>
              <a:sp3d contourW="19050" prstMaterial="flat">
                <a:contourClr>
                  <a:srgbClr val="0081C6"/>
                </a:contourClr>
              </a:sp3d>
            </c:spPr>
            <c:extLst>
              <c:ext xmlns:c16="http://schemas.microsoft.com/office/drawing/2014/chart" uri="{C3380CC4-5D6E-409C-BE32-E72D297353CC}">
                <c16:uniqueId val="{00000000-B6F4-45BE-B1E8-D11E063E8059}"/>
              </c:ext>
            </c:extLst>
          </c:dPt>
          <c:dPt>
            <c:idx val="1"/>
            <c:bubble3D val="0"/>
            <c:spPr>
              <a:solidFill>
                <a:srgbClr val="00B050">
                  <a:alpha val="89804"/>
                </a:srgbClr>
              </a:solidFill>
              <a:ln w="19050">
                <a:solidFill>
                  <a:srgbClr val="70DE6E"/>
                </a:solidFill>
              </a:ln>
              <a:effectLst>
                <a:innerShdw blurRad="114300">
                  <a:schemeClr val="accent1">
                    <a:tint val="77000"/>
                    <a:lumMod val="75000"/>
                  </a:schemeClr>
                </a:innerShdw>
              </a:effectLst>
              <a:scene3d>
                <a:camera prst="orthographicFront"/>
                <a:lightRig rig="threePt" dir="t"/>
              </a:scene3d>
              <a:sp3d contourW="19050" prstMaterial="flat">
                <a:contourClr>
                  <a:srgbClr val="70DE6E"/>
                </a:contourClr>
              </a:sp3d>
            </c:spPr>
            <c:extLst>
              <c:ext xmlns:c16="http://schemas.microsoft.com/office/drawing/2014/chart" uri="{C3380CC4-5D6E-409C-BE32-E72D297353CC}">
                <c16:uniqueId val="{00000001-B6F4-45BE-B1E8-D11E063E8059}"/>
              </c:ext>
            </c:extLst>
          </c:dPt>
          <c:dPt>
            <c:idx val="2"/>
            <c:bubble3D val="0"/>
            <c:spPr>
              <a:solidFill>
                <a:srgbClr val="EB6C15">
                  <a:alpha val="89804"/>
                </a:srgbClr>
              </a:solidFill>
              <a:ln w="19050">
                <a:solidFill>
                  <a:srgbClr val="EB6C15"/>
                </a:solidFill>
              </a:ln>
              <a:effectLst>
                <a:innerShdw blurRad="114300">
                  <a:schemeClr val="accent1">
                    <a:shade val="72000"/>
                    <a:lumMod val="75000"/>
                  </a:schemeClr>
                </a:innerShdw>
              </a:effectLst>
              <a:scene3d>
                <a:camera prst="orthographicFront"/>
                <a:lightRig rig="threePt" dir="t"/>
              </a:scene3d>
              <a:sp3d contourW="19050" prstMaterial="flat">
                <a:contourClr>
                  <a:srgbClr val="EB6C15"/>
                </a:contourClr>
              </a:sp3d>
            </c:spPr>
            <c:extLst>
              <c:ext xmlns:c16="http://schemas.microsoft.com/office/drawing/2014/chart" uri="{C3380CC4-5D6E-409C-BE32-E72D297353CC}">
                <c16:uniqueId val="{0000000A-0007-4C40-BD3C-26CE71DB4649}"/>
              </c:ext>
            </c:extLst>
          </c:dPt>
          <c:dPt>
            <c:idx val="3"/>
            <c:bubble3D val="0"/>
            <c:spPr>
              <a:solidFill>
                <a:srgbClr val="00B1B0">
                  <a:alpha val="89804"/>
                </a:srgbClr>
              </a:solidFill>
              <a:ln w="19050">
                <a:solidFill>
                  <a:srgbClr val="00B1B0"/>
                </a:solidFill>
              </a:ln>
              <a:effectLst>
                <a:innerShdw blurRad="114300">
                  <a:schemeClr val="accent1">
                    <a:shade val="86000"/>
                    <a:lumMod val="75000"/>
                  </a:schemeClr>
                </a:innerShdw>
              </a:effectLst>
              <a:scene3d>
                <a:camera prst="orthographicFront"/>
                <a:lightRig rig="threePt" dir="t"/>
              </a:scene3d>
              <a:sp3d contourW="19050" prstMaterial="flat">
                <a:contourClr>
                  <a:srgbClr val="00B1B0"/>
                </a:contourClr>
              </a:sp3d>
            </c:spPr>
            <c:extLst>
              <c:ext xmlns:c16="http://schemas.microsoft.com/office/drawing/2014/chart" uri="{C3380CC4-5D6E-409C-BE32-E72D297353CC}">
                <c16:uniqueId val="{00000009-0007-4C40-BD3C-26CE71DB4649}"/>
              </c:ext>
            </c:extLst>
          </c:dPt>
          <c:dPt>
            <c:idx val="4"/>
            <c:bubble3D val="0"/>
            <c:spPr>
              <a:solidFill>
                <a:srgbClr val="FDB912">
                  <a:alpha val="89804"/>
                </a:srgbClr>
              </a:solidFill>
              <a:ln w="19050">
                <a:solidFill>
                  <a:srgbClr val="FDB912"/>
                </a:solidFill>
              </a:ln>
              <a:effectLst>
                <a:innerShdw blurRad="114300">
                  <a:schemeClr val="accent1">
                    <a:lumMod val="75000"/>
                  </a:schemeClr>
                </a:innerShdw>
              </a:effectLst>
              <a:scene3d>
                <a:camera prst="orthographicFront"/>
                <a:lightRig rig="threePt" dir="t"/>
              </a:scene3d>
              <a:sp3d contourW="19050" prstMaterial="flat">
                <a:contourClr>
                  <a:srgbClr val="FDB912"/>
                </a:contourClr>
              </a:sp3d>
            </c:spPr>
            <c:extLst>
              <c:ext xmlns:c16="http://schemas.microsoft.com/office/drawing/2014/chart" uri="{C3380CC4-5D6E-409C-BE32-E72D297353CC}">
                <c16:uniqueId val="{00000005-0007-4C40-BD3C-26CE71DB4649}"/>
              </c:ext>
            </c:extLst>
          </c:dPt>
          <c:dPt>
            <c:idx val="5"/>
            <c:bubble3D val="0"/>
            <c:spPr>
              <a:solidFill>
                <a:srgbClr val="811A55">
                  <a:alpha val="89804"/>
                </a:srgbClr>
              </a:solidFill>
              <a:ln w="19050">
                <a:solidFill>
                  <a:srgbClr val="811A55"/>
                </a:solidFill>
              </a:ln>
              <a:effectLst>
                <a:innerShdw blurRad="114300">
                  <a:schemeClr val="accent1">
                    <a:tint val="86000"/>
                    <a:lumMod val="75000"/>
                  </a:schemeClr>
                </a:innerShdw>
              </a:effectLst>
              <a:scene3d>
                <a:camera prst="orthographicFront"/>
                <a:lightRig rig="threePt" dir="t"/>
              </a:scene3d>
              <a:sp3d contourW="19050" prstMaterial="flat">
                <a:contourClr>
                  <a:srgbClr val="811A55"/>
                </a:contourClr>
              </a:sp3d>
            </c:spPr>
            <c:extLst>
              <c:ext xmlns:c16="http://schemas.microsoft.com/office/drawing/2014/chart" uri="{C3380CC4-5D6E-409C-BE32-E72D297353CC}">
                <c16:uniqueId val="{00000006-0007-4C40-BD3C-26CE71DB4649}"/>
              </c:ext>
            </c:extLst>
          </c:dPt>
          <c:dPt>
            <c:idx val="6"/>
            <c:bubble3D val="0"/>
            <c:spPr>
              <a:solidFill>
                <a:srgbClr val="AC2015">
                  <a:alpha val="89804"/>
                </a:srgbClr>
              </a:solidFill>
              <a:ln w="19050">
                <a:solidFill>
                  <a:srgbClr val="AC2015"/>
                </a:solidFill>
              </a:ln>
              <a:effectLst>
                <a:innerShdw blurRad="114300">
                  <a:schemeClr val="accent1">
                    <a:tint val="72000"/>
                    <a:lumMod val="75000"/>
                  </a:schemeClr>
                </a:innerShdw>
              </a:effectLst>
              <a:scene3d>
                <a:camera prst="orthographicFront"/>
                <a:lightRig rig="threePt" dir="t"/>
              </a:scene3d>
              <a:sp3d contourW="19050" prstMaterial="flat">
                <a:contourClr>
                  <a:srgbClr val="AC2015"/>
                </a:contourClr>
              </a:sp3d>
            </c:spPr>
            <c:extLst>
              <c:ext xmlns:c16="http://schemas.microsoft.com/office/drawing/2014/chart" uri="{C3380CC4-5D6E-409C-BE32-E72D297353CC}">
                <c16:uniqueId val="{00000008-0007-4C40-BD3C-26CE71DB4649}"/>
              </c:ext>
            </c:extLst>
          </c:dPt>
          <c:dPt>
            <c:idx val="7"/>
            <c:bubble3D val="0"/>
            <c:spPr>
              <a:solidFill>
                <a:srgbClr val="7F7F7F">
                  <a:alpha val="89804"/>
                </a:srgbClr>
              </a:solidFill>
              <a:ln w="19050">
                <a:solidFill>
                  <a:srgbClr val="7F7F7F"/>
                </a:solidFill>
              </a:ln>
              <a:effectLst>
                <a:innerShdw blurRad="114300">
                  <a:schemeClr val="accent1">
                    <a:tint val="58000"/>
                    <a:lumMod val="75000"/>
                  </a:schemeClr>
                </a:innerShdw>
              </a:effectLst>
              <a:scene3d>
                <a:camera prst="orthographicFront"/>
                <a:lightRig rig="threePt" dir="t"/>
              </a:scene3d>
              <a:sp3d contourW="19050" prstMaterial="flat">
                <a:contourClr>
                  <a:srgbClr val="7F7F7F"/>
                </a:contourClr>
              </a:sp3d>
            </c:spPr>
            <c:extLst>
              <c:ext xmlns:c16="http://schemas.microsoft.com/office/drawing/2014/chart" uri="{C3380CC4-5D6E-409C-BE32-E72D297353CC}">
                <c16:uniqueId val="{00000007-0007-4C40-BD3C-26CE71DB4649}"/>
              </c:ext>
            </c:extLst>
          </c:dPt>
          <c:dPt>
            <c:idx val="8"/>
            <c:bubble3D val="0"/>
            <c:spPr>
              <a:solidFill>
                <a:srgbClr val="06428B">
                  <a:alpha val="90000"/>
                </a:srgbClr>
              </a:solidFill>
              <a:ln w="19050">
                <a:solidFill>
                  <a:srgbClr val="06428B"/>
                </a:solidFill>
              </a:ln>
              <a:effectLst>
                <a:innerShdw blurRad="114300">
                  <a:schemeClr val="accent1">
                    <a:tint val="44000"/>
                    <a:lumMod val="75000"/>
                  </a:schemeClr>
                </a:innerShdw>
              </a:effectLst>
              <a:scene3d>
                <a:camera prst="orthographicFront"/>
                <a:lightRig rig="threePt" dir="t"/>
              </a:scene3d>
              <a:sp3d contourW="19050" prstMaterial="flat">
                <a:contourClr>
                  <a:srgbClr val="06428B"/>
                </a:contourClr>
              </a:sp3d>
            </c:spPr>
            <c:extLst>
              <c:ext xmlns:c16="http://schemas.microsoft.com/office/drawing/2014/chart" uri="{C3380CC4-5D6E-409C-BE32-E72D297353CC}">
                <c16:uniqueId val="{00000004-0007-4C40-BD3C-26CE71DB4649}"/>
              </c:ext>
            </c:extLst>
          </c:dPt>
          <c:dLbls>
            <c:dLbl>
              <c:idx val="0"/>
              <c:layout>
                <c:manualLayout>
                  <c:x val="4.8004111216662086E-2"/>
                  <c:y val="2.9031623896455397E-3"/>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44000"/>
                          </a:schemeClr>
                        </a:solidFill>
                        <a:effectLst/>
                        <a:latin typeface="Arial" panose="020B0604020202020204" pitchFamily="34" charset="0"/>
                        <a:ea typeface="+mn-ea"/>
                        <a:cs typeface="Arial" panose="020B0604020202020204" pitchFamily="34" charset="0"/>
                      </a:defRPr>
                    </a:pPr>
                    <a:fld id="{03AD9365-5B25-4516-AB85-58E6EB808F36}" type="CATEGORYNAME">
                      <a:rPr lang="en-US" baseline="0">
                        <a:solidFill>
                          <a:srgbClr val="0081C6"/>
                        </a:solidFill>
                        <a:latin typeface="Arial" panose="020B0604020202020204" pitchFamily="34" charset="0"/>
                        <a:cs typeface="Arial" panose="020B0604020202020204" pitchFamily="34" charset="0"/>
                      </a:rPr>
                      <a:pPr>
                        <a:defRPr>
                          <a:solidFill>
                            <a:schemeClr val="accent1">
                              <a:shade val="44000"/>
                            </a:schemeClr>
                          </a:solidFill>
                          <a:latin typeface="Arial" panose="020B0604020202020204" pitchFamily="34" charset="0"/>
                          <a:cs typeface="Arial" panose="020B0604020202020204" pitchFamily="34" charset="0"/>
                        </a:defRPr>
                      </a:pPr>
                      <a:t>[CATEGORY NAME]</a:t>
                    </a:fld>
                    <a:r>
                      <a:rPr lang="en-US" baseline="0" dirty="0">
                        <a:solidFill>
                          <a:srgbClr val="0081C6"/>
                        </a:solidFill>
                        <a:latin typeface="Arial" panose="020B0604020202020204" pitchFamily="34" charset="0"/>
                        <a:cs typeface="Arial" panose="020B0604020202020204" pitchFamily="34" charset="0"/>
                      </a:rPr>
                      <a:t>
</a:t>
                    </a:r>
                    <a:fld id="{188E523A-3607-469E-81C2-3F391E5F2A08}" type="PERCENTAGE">
                      <a:rPr lang="en-US" baseline="0">
                        <a:solidFill>
                          <a:srgbClr val="0081C6"/>
                        </a:solidFill>
                        <a:latin typeface="Arial" panose="020B0604020202020204" pitchFamily="34" charset="0"/>
                        <a:cs typeface="Arial" panose="020B0604020202020204" pitchFamily="34" charset="0"/>
                      </a:rPr>
                      <a:pPr>
                        <a:defRPr>
                          <a:solidFill>
                            <a:schemeClr val="accent1">
                              <a:shade val="44000"/>
                            </a:schemeClr>
                          </a:solidFill>
                          <a:latin typeface="Arial" panose="020B0604020202020204" pitchFamily="34" charset="0"/>
                          <a:cs typeface="Arial" panose="020B0604020202020204" pitchFamily="34" charset="0"/>
                        </a:defRPr>
                      </a:pPr>
                      <a:t>[PERCENTAGE]</a:t>
                    </a:fld>
                    <a:endParaRPr lang="en-US" baseline="0" dirty="0">
                      <a:solidFill>
                        <a:srgbClr val="0081C6"/>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0081C6"/>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44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0-B6F4-45BE-B1E8-D11E063E8059}"/>
                </c:ext>
              </c:extLst>
            </c:dLbl>
            <c:dLbl>
              <c:idx val="1"/>
              <c:layout>
                <c:manualLayout>
                  <c:x val="8.4977815673533366E-2"/>
                  <c:y val="-6.9675897351493057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58000"/>
                          </a:schemeClr>
                        </a:solidFill>
                        <a:effectLst/>
                        <a:latin typeface="Arial" panose="020B0604020202020204" pitchFamily="34" charset="0"/>
                        <a:ea typeface="+mn-ea"/>
                        <a:cs typeface="Arial" panose="020B0604020202020204" pitchFamily="34" charset="0"/>
                      </a:defRPr>
                    </a:pPr>
                    <a:fld id="{B6C8A8BC-790E-4DBA-9980-8DDE1593ABDC}" type="CATEGORYNAME">
                      <a:rPr lang="en-US" baseline="0">
                        <a:solidFill>
                          <a:srgbClr val="70DE6E"/>
                        </a:solidFill>
                        <a:latin typeface="Arial" panose="020B0604020202020204" pitchFamily="34" charset="0"/>
                        <a:cs typeface="Arial" panose="020B0604020202020204" pitchFamily="34" charset="0"/>
                      </a:rPr>
                      <a:pPr>
                        <a:defRPr>
                          <a:solidFill>
                            <a:schemeClr val="accent1">
                              <a:shade val="58000"/>
                            </a:schemeClr>
                          </a:solidFill>
                          <a:latin typeface="Arial" panose="020B0604020202020204" pitchFamily="34" charset="0"/>
                          <a:cs typeface="Arial" panose="020B0604020202020204" pitchFamily="34" charset="0"/>
                        </a:defRPr>
                      </a:pPr>
                      <a:t>[CATEGORY NAME]</a:t>
                    </a:fld>
                    <a:r>
                      <a:rPr lang="en-US" baseline="0" dirty="0">
                        <a:solidFill>
                          <a:srgbClr val="70DE6E"/>
                        </a:solidFill>
                        <a:latin typeface="Arial" panose="020B0604020202020204" pitchFamily="34" charset="0"/>
                        <a:cs typeface="Arial" panose="020B0604020202020204" pitchFamily="34" charset="0"/>
                      </a:rPr>
                      <a:t>
</a:t>
                    </a:r>
                    <a:fld id="{BF75F69E-8346-4A12-BF60-9C04090594CC}" type="PERCENTAGE">
                      <a:rPr lang="en-US" baseline="0">
                        <a:solidFill>
                          <a:srgbClr val="70DE6E"/>
                        </a:solidFill>
                        <a:latin typeface="Arial" panose="020B0604020202020204" pitchFamily="34" charset="0"/>
                        <a:cs typeface="Arial" panose="020B0604020202020204" pitchFamily="34" charset="0"/>
                      </a:rPr>
                      <a:pPr>
                        <a:defRPr>
                          <a:solidFill>
                            <a:schemeClr val="accent1">
                              <a:shade val="58000"/>
                            </a:schemeClr>
                          </a:solidFill>
                          <a:latin typeface="Arial" panose="020B0604020202020204" pitchFamily="34" charset="0"/>
                          <a:cs typeface="Arial" panose="020B0604020202020204" pitchFamily="34" charset="0"/>
                        </a:defRPr>
                      </a:pPr>
                      <a:t>[PERCENTAGE]</a:t>
                    </a:fld>
                    <a:endParaRPr lang="en-US" baseline="0" dirty="0">
                      <a:solidFill>
                        <a:srgbClr val="70DE6E"/>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70DE6E"/>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58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1-B6F4-45BE-B1E8-D11E063E8059}"/>
                </c:ext>
              </c:extLst>
            </c:dLbl>
            <c:dLbl>
              <c:idx val="2"/>
              <c:layout>
                <c:manualLayout>
                  <c:x val="3.0482528237369022E-2"/>
                  <c:y val="-2.9031623896456499E-3"/>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72000"/>
                          </a:schemeClr>
                        </a:solidFill>
                        <a:effectLst/>
                        <a:latin typeface="Arial" panose="020B0604020202020204" pitchFamily="34" charset="0"/>
                        <a:ea typeface="+mn-ea"/>
                        <a:cs typeface="Arial" panose="020B0604020202020204" pitchFamily="34" charset="0"/>
                      </a:defRPr>
                    </a:pPr>
                    <a:fld id="{5BEC0180-A0BD-4DBF-9CB7-770E66D6A674}" type="CATEGORYNAME">
                      <a:rPr lang="en-US" sz="1200" baseline="0">
                        <a:solidFill>
                          <a:srgbClr val="EB6C15"/>
                        </a:solidFill>
                        <a:latin typeface="Arial" panose="020B0604020202020204" pitchFamily="34" charset="0"/>
                        <a:cs typeface="Arial" panose="020B0604020202020204" pitchFamily="34" charset="0"/>
                      </a:rPr>
                      <a:pPr>
                        <a:defRPr>
                          <a:solidFill>
                            <a:schemeClr val="accent1">
                              <a:shade val="72000"/>
                            </a:schemeClr>
                          </a:solidFill>
                          <a:latin typeface="Arial" panose="020B0604020202020204" pitchFamily="34" charset="0"/>
                          <a:cs typeface="Arial" panose="020B0604020202020204" pitchFamily="34" charset="0"/>
                        </a:defRPr>
                      </a:pPr>
                      <a:t>[CATEGORY NAME]</a:t>
                    </a:fld>
                    <a:r>
                      <a:rPr lang="en-US" sz="1200" baseline="0" dirty="0">
                        <a:solidFill>
                          <a:srgbClr val="EB6C15"/>
                        </a:solidFill>
                        <a:latin typeface="Arial" panose="020B0604020202020204" pitchFamily="34" charset="0"/>
                        <a:cs typeface="Arial" panose="020B0604020202020204" pitchFamily="34" charset="0"/>
                      </a:rPr>
                      <a:t>
</a:t>
                    </a:r>
                    <a:fld id="{6E7F9C1E-2DEF-450C-8B65-6226E654197B}" type="PERCENTAGE">
                      <a:rPr lang="en-US" sz="1200" baseline="0">
                        <a:solidFill>
                          <a:srgbClr val="EB6C15"/>
                        </a:solidFill>
                        <a:latin typeface="Arial" panose="020B0604020202020204" pitchFamily="34" charset="0"/>
                        <a:cs typeface="Arial" panose="020B0604020202020204" pitchFamily="34" charset="0"/>
                      </a:rPr>
                      <a:pPr>
                        <a:defRPr>
                          <a:solidFill>
                            <a:schemeClr val="accent1">
                              <a:shade val="72000"/>
                            </a:schemeClr>
                          </a:solidFill>
                          <a:latin typeface="Arial" panose="020B0604020202020204" pitchFamily="34" charset="0"/>
                          <a:cs typeface="Arial" panose="020B0604020202020204" pitchFamily="34" charset="0"/>
                        </a:defRPr>
                      </a:pPr>
                      <a:t>[PERCENTAGE]</a:t>
                    </a:fld>
                    <a:endParaRPr lang="en-US" sz="1200" baseline="0" dirty="0">
                      <a:solidFill>
                        <a:srgbClr val="EB6C15"/>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EB6C1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72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layout>
                    <c:manualLayout>
                      <c:w val="0.21053132104102731"/>
                      <c:h val="0.11278442990577293"/>
                    </c:manualLayout>
                  </c15:layout>
                  <c15:dlblFieldTable/>
                  <c15:showDataLabelsRange val="0"/>
                </c:ext>
                <c:ext xmlns:c16="http://schemas.microsoft.com/office/drawing/2014/chart" uri="{C3380CC4-5D6E-409C-BE32-E72D297353CC}">
                  <c16:uniqueId val="{0000000A-0007-4C40-BD3C-26CE71DB4649}"/>
                </c:ext>
              </c:extLst>
            </c:dLbl>
            <c:dLbl>
              <c:idx val="3"/>
              <c:layout>
                <c:manualLayout>
                  <c:x val="-2.0381582351349185E-2"/>
                  <c:y val="2.9031623896455399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86000"/>
                          </a:schemeClr>
                        </a:solidFill>
                        <a:effectLst/>
                        <a:latin typeface="Arial" panose="020B0604020202020204" pitchFamily="34" charset="0"/>
                        <a:ea typeface="+mn-ea"/>
                        <a:cs typeface="Arial" panose="020B0604020202020204" pitchFamily="34" charset="0"/>
                      </a:defRPr>
                    </a:pPr>
                    <a:fld id="{4978BB57-F86F-45A1-9551-1F37D460AE25}" type="CATEGORYNAME">
                      <a:rPr lang="en-US" sz="1200" baseline="0">
                        <a:solidFill>
                          <a:srgbClr val="00B1B0"/>
                        </a:solidFill>
                        <a:latin typeface="Arial" panose="020B0604020202020204" pitchFamily="34" charset="0"/>
                        <a:cs typeface="Arial" panose="020B0604020202020204" pitchFamily="34" charset="0"/>
                      </a:rPr>
                      <a:pPr>
                        <a:defRPr>
                          <a:solidFill>
                            <a:schemeClr val="accent1">
                              <a:shade val="86000"/>
                            </a:schemeClr>
                          </a:solidFill>
                          <a:latin typeface="Arial" panose="020B0604020202020204" pitchFamily="34" charset="0"/>
                          <a:cs typeface="Arial" panose="020B0604020202020204" pitchFamily="34" charset="0"/>
                        </a:defRPr>
                      </a:pPr>
                      <a:t>[CATEGORY NAME]</a:t>
                    </a:fld>
                    <a:r>
                      <a:rPr lang="en-US" sz="1200" baseline="0" dirty="0">
                        <a:latin typeface="Arial" panose="020B0604020202020204" pitchFamily="34" charset="0"/>
                        <a:cs typeface="Arial" panose="020B0604020202020204" pitchFamily="34" charset="0"/>
                      </a:rPr>
                      <a:t>
</a:t>
                    </a:r>
                    <a:fld id="{BE81FF8C-8687-4F20-A332-426658FF3665}" type="PERCENTAGE">
                      <a:rPr lang="en-US" sz="1200" baseline="0">
                        <a:solidFill>
                          <a:srgbClr val="00B1B0"/>
                        </a:solidFill>
                        <a:latin typeface="Arial" panose="020B0604020202020204" pitchFamily="34" charset="0"/>
                        <a:cs typeface="Arial" panose="020B0604020202020204" pitchFamily="34" charset="0"/>
                      </a:rPr>
                      <a:pPr>
                        <a:defRPr>
                          <a:solidFill>
                            <a:schemeClr val="accent1">
                              <a:shade val="86000"/>
                            </a:schemeClr>
                          </a:solidFill>
                          <a:latin typeface="Arial" panose="020B0604020202020204" pitchFamily="34" charset="0"/>
                          <a:cs typeface="Arial" panose="020B0604020202020204" pitchFamily="34" charset="0"/>
                        </a:defRPr>
                      </a:pPr>
                      <a:t>[PERCENTAGE]</a:t>
                    </a:fld>
                    <a:endParaRPr lang="en-US" sz="1200" baseline="0" dirty="0">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00B1B0"/>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hade val="86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9-0007-4C40-BD3C-26CE71DB4649}"/>
                </c:ext>
              </c:extLst>
            </c:dLbl>
            <c:dLbl>
              <c:idx val="4"/>
              <c:layout>
                <c:manualLayout>
                  <c:x val="-5.6295331316863803E-2"/>
                  <c:y val="6.4998148376743614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rial" panose="020B0604020202020204" pitchFamily="34" charset="0"/>
                        <a:ea typeface="+mn-ea"/>
                        <a:cs typeface="Arial" panose="020B0604020202020204" pitchFamily="34" charset="0"/>
                      </a:defRPr>
                    </a:pPr>
                    <a:fld id="{6B05F030-9E05-4212-BD1B-1516B53AC3CC}" type="CATEGORYNAME">
                      <a:rPr lang="en-US">
                        <a:solidFill>
                          <a:srgbClr val="FFC000"/>
                        </a:solidFill>
                        <a:latin typeface="Arial" panose="020B0604020202020204" pitchFamily="34" charset="0"/>
                        <a:cs typeface="Arial" panose="020B0604020202020204" pitchFamily="34" charset="0"/>
                      </a:rPr>
                      <a:pPr>
                        <a:defRPr>
                          <a:solidFill>
                            <a:schemeClr val="accent1"/>
                          </a:solidFill>
                          <a:latin typeface="Arial" panose="020B0604020202020204" pitchFamily="34" charset="0"/>
                          <a:cs typeface="Arial" panose="020B0604020202020204" pitchFamily="34" charset="0"/>
                        </a:defRPr>
                      </a:pPr>
                      <a:t>[CATEGORY NAME]</a:t>
                    </a:fld>
                    <a:r>
                      <a:rPr lang="en-US" baseline="0" dirty="0">
                        <a:solidFill>
                          <a:srgbClr val="FFC000"/>
                        </a:solidFill>
                        <a:latin typeface="Arial" panose="020B0604020202020204" pitchFamily="34" charset="0"/>
                        <a:cs typeface="Arial" panose="020B0604020202020204" pitchFamily="34" charset="0"/>
                      </a:rPr>
                      <a:t>
</a:t>
                    </a:r>
                    <a:fld id="{C7501F57-4E47-4BF4-8999-014EA2BF8432}" type="PERCENTAGE">
                      <a:rPr lang="en-US" baseline="0">
                        <a:solidFill>
                          <a:srgbClr val="FFC000"/>
                        </a:solidFill>
                        <a:latin typeface="Arial" panose="020B0604020202020204" pitchFamily="34" charset="0"/>
                        <a:cs typeface="Arial" panose="020B0604020202020204" pitchFamily="34" charset="0"/>
                      </a:rPr>
                      <a:pPr>
                        <a:defRPr>
                          <a:solidFill>
                            <a:schemeClr val="accent1"/>
                          </a:solidFill>
                          <a:latin typeface="Arial" panose="020B0604020202020204" pitchFamily="34" charset="0"/>
                          <a:cs typeface="Arial" panose="020B0604020202020204" pitchFamily="34" charset="0"/>
                        </a:defRPr>
                      </a:pPr>
                      <a:t>[PERCENTAGE]</a:t>
                    </a:fld>
                    <a:endParaRPr lang="en-US" baseline="0" dirty="0">
                      <a:solidFill>
                        <a:srgbClr val="FFC000"/>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FDB912"/>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5-0007-4C40-BD3C-26CE71DB4649}"/>
                </c:ext>
              </c:extLst>
            </c:dLbl>
            <c:dLbl>
              <c:idx val="5"/>
              <c:layout>
                <c:manualLayout>
                  <c:x val="-9.5389311398019205E-2"/>
                  <c:y val="5.0819743333013298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86000"/>
                          </a:schemeClr>
                        </a:solidFill>
                        <a:effectLst/>
                        <a:latin typeface="Arial" panose="020B0604020202020204" pitchFamily="34" charset="0"/>
                        <a:ea typeface="+mn-ea"/>
                        <a:cs typeface="Arial" panose="020B0604020202020204" pitchFamily="34" charset="0"/>
                      </a:defRPr>
                    </a:pPr>
                    <a:fld id="{89F3A83A-A79D-4403-8E46-7581E560F54F}" type="CATEGORYNAME">
                      <a:rPr lang="en-US" baseline="0">
                        <a:solidFill>
                          <a:srgbClr val="811A55"/>
                        </a:solidFill>
                        <a:latin typeface="Arial" panose="020B0604020202020204" pitchFamily="34" charset="0"/>
                        <a:cs typeface="Arial" panose="020B0604020202020204" pitchFamily="34" charset="0"/>
                      </a:rPr>
                      <a:pPr>
                        <a:defRPr>
                          <a:solidFill>
                            <a:schemeClr val="accent1">
                              <a:tint val="86000"/>
                            </a:schemeClr>
                          </a:solidFill>
                          <a:latin typeface="Arial" panose="020B0604020202020204" pitchFamily="34" charset="0"/>
                          <a:cs typeface="Arial" panose="020B0604020202020204" pitchFamily="34" charset="0"/>
                        </a:defRPr>
                      </a:pPr>
                      <a:t>[CATEGORY NAME]</a:t>
                    </a:fld>
                    <a:r>
                      <a:rPr lang="en-US" baseline="0" dirty="0">
                        <a:solidFill>
                          <a:srgbClr val="811A55"/>
                        </a:solidFill>
                        <a:latin typeface="Arial" panose="020B0604020202020204" pitchFamily="34" charset="0"/>
                        <a:cs typeface="Arial" panose="020B0604020202020204" pitchFamily="34" charset="0"/>
                      </a:rPr>
                      <a:t>
</a:t>
                    </a:r>
                    <a:fld id="{4D96E727-1F05-4B56-80F0-159878F3B57C}" type="PERCENTAGE">
                      <a:rPr lang="en-US" baseline="0">
                        <a:solidFill>
                          <a:srgbClr val="811A55"/>
                        </a:solidFill>
                        <a:latin typeface="Arial" panose="020B0604020202020204" pitchFamily="34" charset="0"/>
                        <a:cs typeface="Arial" panose="020B0604020202020204" pitchFamily="34" charset="0"/>
                      </a:rPr>
                      <a:pPr>
                        <a:defRPr>
                          <a:solidFill>
                            <a:schemeClr val="accent1">
                              <a:tint val="86000"/>
                            </a:schemeClr>
                          </a:solidFill>
                          <a:latin typeface="Arial" panose="020B0604020202020204" pitchFamily="34" charset="0"/>
                          <a:cs typeface="Arial" panose="020B0604020202020204" pitchFamily="34" charset="0"/>
                        </a:defRPr>
                      </a:pPr>
                      <a:t>[PERCENTAGE]</a:t>
                    </a:fld>
                    <a:endParaRPr lang="en-US" baseline="0" dirty="0">
                      <a:solidFill>
                        <a:srgbClr val="811A55"/>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811A5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86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6-0007-4C40-BD3C-26CE71DB4649}"/>
                </c:ext>
              </c:extLst>
            </c:dLbl>
            <c:dLbl>
              <c:idx val="6"/>
              <c:layout>
                <c:manualLayout>
                  <c:x val="-0.11951719930760094"/>
                  <c:y val="-6.1727633076849352E-3"/>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72000"/>
                          </a:schemeClr>
                        </a:solidFill>
                        <a:effectLst/>
                        <a:latin typeface="Arial" panose="020B0604020202020204" pitchFamily="34" charset="0"/>
                        <a:ea typeface="+mn-ea"/>
                        <a:cs typeface="Arial" panose="020B0604020202020204" pitchFamily="34" charset="0"/>
                      </a:defRPr>
                    </a:pPr>
                    <a:fld id="{F475116F-1069-4624-8577-1F14223042FB}" type="CATEGORYNAME">
                      <a:rPr lang="en-US">
                        <a:solidFill>
                          <a:srgbClr val="AC2015"/>
                        </a:solidFill>
                        <a:latin typeface="Arial" panose="020B0604020202020204" pitchFamily="34" charset="0"/>
                        <a:cs typeface="Arial" panose="020B0604020202020204" pitchFamily="34" charset="0"/>
                      </a:rPr>
                      <a:pPr>
                        <a:defRPr>
                          <a:solidFill>
                            <a:schemeClr val="accent1">
                              <a:tint val="72000"/>
                            </a:schemeClr>
                          </a:solidFill>
                          <a:latin typeface="Arial" panose="020B0604020202020204" pitchFamily="34" charset="0"/>
                          <a:cs typeface="Arial" panose="020B0604020202020204" pitchFamily="34" charset="0"/>
                        </a:defRPr>
                      </a:pPr>
                      <a:t>[CATEGORY NAME]</a:t>
                    </a:fld>
                    <a:r>
                      <a:rPr lang="en-US" baseline="0" dirty="0">
                        <a:solidFill>
                          <a:srgbClr val="AC2015"/>
                        </a:solidFill>
                        <a:latin typeface="Arial" panose="020B0604020202020204" pitchFamily="34" charset="0"/>
                        <a:cs typeface="Arial" panose="020B0604020202020204" pitchFamily="34" charset="0"/>
                      </a:rPr>
                      <a:t>
</a:t>
                    </a:r>
                    <a:fld id="{68DBAA29-6B93-4A71-8553-BA6C8D6DE551}" type="PERCENTAGE">
                      <a:rPr lang="en-US" baseline="0">
                        <a:solidFill>
                          <a:srgbClr val="AC2015"/>
                        </a:solidFill>
                        <a:latin typeface="Arial" panose="020B0604020202020204" pitchFamily="34" charset="0"/>
                        <a:cs typeface="Arial" panose="020B0604020202020204" pitchFamily="34" charset="0"/>
                      </a:rPr>
                      <a:pPr>
                        <a:defRPr>
                          <a:solidFill>
                            <a:schemeClr val="accent1">
                              <a:tint val="72000"/>
                            </a:schemeClr>
                          </a:solidFill>
                          <a:latin typeface="Arial" panose="020B0604020202020204" pitchFamily="34" charset="0"/>
                          <a:cs typeface="Arial" panose="020B0604020202020204" pitchFamily="34" charset="0"/>
                        </a:defRPr>
                      </a:pPr>
                      <a:t>[PERCENTAGE]</a:t>
                    </a:fld>
                    <a:endParaRPr lang="en-US" baseline="0" dirty="0">
                      <a:solidFill>
                        <a:srgbClr val="AC2015"/>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AC201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72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8-0007-4C40-BD3C-26CE71DB4649}"/>
                </c:ext>
              </c:extLst>
            </c:dLbl>
            <c:dLbl>
              <c:idx val="7"/>
              <c:layout>
                <c:manualLayout>
                  <c:x val="3.22512803440302E-2"/>
                  <c:y val="-5.0269971242690663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58000"/>
                          </a:schemeClr>
                        </a:solidFill>
                        <a:effectLst/>
                        <a:latin typeface="Arial" panose="020B0604020202020204" pitchFamily="34" charset="0"/>
                        <a:ea typeface="+mn-ea"/>
                        <a:cs typeface="Arial" panose="020B0604020202020204" pitchFamily="34" charset="0"/>
                      </a:defRPr>
                    </a:pPr>
                    <a:fld id="{DB328A0C-46C4-41B0-9A19-9C994A455729}" type="CATEGORYNAME">
                      <a:rPr lang="en-US" sz="1200" baseline="0">
                        <a:solidFill>
                          <a:srgbClr val="7F7F7F"/>
                        </a:solidFill>
                        <a:latin typeface="Arial" panose="020B0604020202020204" pitchFamily="34" charset="0"/>
                        <a:cs typeface="Arial" panose="020B0604020202020204" pitchFamily="34" charset="0"/>
                      </a:rPr>
                      <a:pPr>
                        <a:defRPr>
                          <a:solidFill>
                            <a:schemeClr val="accent1">
                              <a:tint val="58000"/>
                            </a:schemeClr>
                          </a:solidFill>
                          <a:latin typeface="Arial" panose="020B0604020202020204" pitchFamily="34" charset="0"/>
                          <a:cs typeface="Arial" panose="020B0604020202020204" pitchFamily="34" charset="0"/>
                        </a:defRPr>
                      </a:pPr>
                      <a:t>[CATEGORY NAME]</a:t>
                    </a:fld>
                    <a:r>
                      <a:rPr lang="en-US" sz="1200" baseline="0" dirty="0">
                        <a:solidFill>
                          <a:srgbClr val="7F7F7F"/>
                        </a:solidFill>
                        <a:latin typeface="Arial" panose="020B0604020202020204" pitchFamily="34" charset="0"/>
                        <a:cs typeface="Arial" panose="020B0604020202020204" pitchFamily="34" charset="0"/>
                      </a:rPr>
                      <a:t>
</a:t>
                    </a:r>
                    <a:fld id="{D155C507-9AEB-4335-99B4-BF38E1A0913C}" type="PERCENTAGE">
                      <a:rPr lang="en-US" sz="1200" baseline="0">
                        <a:solidFill>
                          <a:srgbClr val="7F7F7F"/>
                        </a:solidFill>
                        <a:latin typeface="Arial" panose="020B0604020202020204" pitchFamily="34" charset="0"/>
                        <a:cs typeface="Arial" panose="020B0604020202020204" pitchFamily="34" charset="0"/>
                      </a:rPr>
                      <a:pPr>
                        <a:defRPr>
                          <a:solidFill>
                            <a:schemeClr val="accent1">
                              <a:tint val="58000"/>
                            </a:schemeClr>
                          </a:solidFill>
                          <a:latin typeface="Arial" panose="020B0604020202020204" pitchFamily="34" charset="0"/>
                          <a:cs typeface="Arial" panose="020B0604020202020204" pitchFamily="34" charset="0"/>
                        </a:defRPr>
                      </a:pPr>
                      <a:t>[PERCENTAGE]</a:t>
                    </a:fld>
                    <a:endParaRPr lang="en-US" sz="1200" baseline="0" dirty="0">
                      <a:solidFill>
                        <a:srgbClr val="7F7F7F"/>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7F7F7F"/>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58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7-0007-4C40-BD3C-26CE71DB4649}"/>
                </c:ext>
              </c:extLst>
            </c:dLbl>
            <c:dLbl>
              <c:idx val="8"/>
              <c:layout>
                <c:manualLayout>
                  <c:x val="0.16165483476640355"/>
                  <c:y val="-2.612846150680986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44000"/>
                          </a:schemeClr>
                        </a:solidFill>
                        <a:effectLst/>
                        <a:latin typeface="Arial" panose="020B0604020202020204" pitchFamily="34" charset="0"/>
                        <a:ea typeface="+mn-ea"/>
                        <a:cs typeface="Arial" panose="020B0604020202020204" pitchFamily="34" charset="0"/>
                      </a:defRPr>
                    </a:pPr>
                    <a:fld id="{CAD82444-4F0B-48F4-844B-60494F255E13}" type="CATEGORYNAME">
                      <a:rPr lang="en-US" baseline="0">
                        <a:solidFill>
                          <a:srgbClr val="06428B"/>
                        </a:solidFill>
                        <a:latin typeface="Arial" panose="020B0604020202020204" pitchFamily="34" charset="0"/>
                        <a:cs typeface="Arial" panose="020B0604020202020204" pitchFamily="34" charset="0"/>
                      </a:rPr>
                      <a:pPr>
                        <a:defRPr>
                          <a:solidFill>
                            <a:schemeClr val="accent1">
                              <a:tint val="44000"/>
                            </a:schemeClr>
                          </a:solidFill>
                          <a:latin typeface="Arial" panose="020B0604020202020204" pitchFamily="34" charset="0"/>
                          <a:cs typeface="Arial" panose="020B0604020202020204" pitchFamily="34" charset="0"/>
                        </a:defRPr>
                      </a:pPr>
                      <a:t>[CATEGORY NAME]</a:t>
                    </a:fld>
                    <a:r>
                      <a:rPr lang="en-US" baseline="0" dirty="0">
                        <a:solidFill>
                          <a:srgbClr val="06428B"/>
                        </a:solidFill>
                        <a:latin typeface="Arial" panose="020B0604020202020204" pitchFamily="34" charset="0"/>
                        <a:cs typeface="Arial" panose="020B0604020202020204" pitchFamily="34" charset="0"/>
                      </a:rPr>
                      <a:t>
</a:t>
                    </a:r>
                    <a:fld id="{DADAD872-9C86-4B19-8642-81BC4A125EEF}" type="PERCENTAGE">
                      <a:rPr lang="en-US" baseline="0">
                        <a:solidFill>
                          <a:srgbClr val="06428B"/>
                        </a:solidFill>
                        <a:latin typeface="Arial" panose="020B0604020202020204" pitchFamily="34" charset="0"/>
                        <a:cs typeface="Arial" panose="020B0604020202020204" pitchFamily="34" charset="0"/>
                      </a:rPr>
                      <a:pPr>
                        <a:defRPr>
                          <a:solidFill>
                            <a:schemeClr val="accent1">
                              <a:tint val="44000"/>
                            </a:schemeClr>
                          </a:solidFill>
                          <a:latin typeface="Arial" panose="020B0604020202020204" pitchFamily="34" charset="0"/>
                          <a:cs typeface="Arial" panose="020B0604020202020204" pitchFamily="34" charset="0"/>
                        </a:defRPr>
                      </a:pPr>
                      <a:t>[PERCENTAGE]</a:t>
                    </a:fld>
                    <a:endParaRPr lang="en-US" baseline="0" dirty="0">
                      <a:solidFill>
                        <a:srgbClr val="06428B"/>
                      </a:solidFill>
                      <a:latin typeface="Arial" panose="020B0604020202020204" pitchFamily="34" charset="0"/>
                      <a:cs typeface="Arial" panose="020B0604020202020204" pitchFamily="34" charset="0"/>
                    </a:endParaRPr>
                  </a:p>
                </c:rich>
              </c:tx>
              <c:spPr>
                <a:solidFill>
                  <a:prstClr val="white">
                    <a:alpha val="90000"/>
                  </a:prstClr>
                </a:solidFill>
                <a:ln w="12700" cap="flat" cmpd="sng" algn="ctr">
                  <a:solidFill>
                    <a:srgbClr val="06428B"/>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tint val="44000"/>
                        </a:schemeClr>
                      </a:solidFill>
                      <a:effectLst/>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15:dlblFieldTable/>
                  <c15:showDataLabelsRange val="0"/>
                </c:ext>
                <c:ext xmlns:c16="http://schemas.microsoft.com/office/drawing/2014/chart" uri="{C3380CC4-5D6E-409C-BE32-E72D297353CC}">
                  <c16:uniqueId val="{00000004-0007-4C40-BD3C-26CE71DB4649}"/>
                </c:ext>
              </c:extLst>
            </c:dLbl>
            <c:spPr>
              <a:solidFill>
                <a:prstClr val="white">
                  <a:alpha val="90000"/>
                </a:prstClr>
              </a:solidFill>
              <a:ln w="12700" cap="flat" cmpd="sng" algn="ctr">
                <a:solidFill>
                  <a:srgbClr val="7F7F7F"/>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1">
                        <a:tint val="30000"/>
                      </a:schemeClr>
                    </a:solidFill>
                    <a:round/>
                  </a:ln>
                </c15:spPr>
              </c:ext>
            </c:extLst>
          </c:dLbls>
          <c:cat>
            <c:strRef>
              <c:f>Sheet1!$A$2:$A$10</c:f>
              <c:strCache>
                <c:ptCount val="9"/>
                <c:pt idx="0">
                  <c:v>Brasil - 49,600m</c:v>
                </c:pt>
                <c:pt idx="1">
                  <c:v>México - 31,700m</c:v>
                </c:pt>
                <c:pt idx="2">
                  <c:v>Puerto Rico - 17,600m</c:v>
                </c:pt>
                <c:pt idx="3">
                  <c:v>Argentina - 13,200m</c:v>
                </c:pt>
                <c:pt idx="4">
                  <c:v>Chile - 11,400m</c:v>
                </c:pt>
                <c:pt idx="5">
                  <c:v>Colombia - 9,400m</c:v>
                </c:pt>
                <c:pt idx="6">
                  <c:v>Perú - 4,500m</c:v>
                </c:pt>
                <c:pt idx="7">
                  <c:v>Panamá - 1,600m</c:v>
                </c:pt>
                <c:pt idx="8">
                  <c:v>Resto - 10,900m</c:v>
                </c:pt>
              </c:strCache>
            </c:strRef>
          </c:cat>
          <c:val>
            <c:numRef>
              <c:f>Sheet1!$B$2:$B$10</c:f>
              <c:numCache>
                <c:formatCode>_("$"* #,##0_);_("$"* \(#,##0\);_("$"* "-"??_);_(@_)</c:formatCode>
                <c:ptCount val="9"/>
                <c:pt idx="0">
                  <c:v>49700</c:v>
                </c:pt>
                <c:pt idx="1">
                  <c:v>31700</c:v>
                </c:pt>
                <c:pt idx="2">
                  <c:v>17600</c:v>
                </c:pt>
                <c:pt idx="3">
                  <c:v>13200</c:v>
                </c:pt>
                <c:pt idx="4">
                  <c:v>11400</c:v>
                </c:pt>
                <c:pt idx="5">
                  <c:v>9400</c:v>
                </c:pt>
                <c:pt idx="6">
                  <c:v>4500</c:v>
                </c:pt>
                <c:pt idx="7">
                  <c:v>1600</c:v>
                </c:pt>
                <c:pt idx="8">
                  <c:v>10900</c:v>
                </c:pt>
              </c:numCache>
            </c:numRef>
          </c:val>
          <c:extLst>
            <c:ext xmlns:c16="http://schemas.microsoft.com/office/drawing/2014/chart" uri="{C3380CC4-5D6E-409C-BE32-E72D297353CC}">
              <c16:uniqueId val="{00000000-FA97-4C01-B91F-2FD0B5C342E8}"/>
            </c:ext>
          </c:extLst>
        </c:ser>
        <c:dLbls>
          <c:showLegendKey val="0"/>
          <c:showVal val="0"/>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1D67B-BE48-40DD-A062-EAEA4A3F49F8}"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17EBB81B-F84E-4979-86E5-97CD713639D5}">
      <dgm:prSet phldrT="[Text]" custT="1"/>
      <dgm:spPr>
        <a:solidFill>
          <a:srgbClr val="0081C6"/>
        </a:solidFill>
      </dgm:spPr>
      <dgm:t>
        <a:bodyPr/>
        <a:lstStyle/>
        <a:p>
          <a:r>
            <a:rPr lang="es-MX" sz="800" b="1" dirty="0">
              <a:latin typeface="Arial" panose="020B0604020202020204" pitchFamily="34" charset="0"/>
              <a:cs typeface="Arial" panose="020B0604020202020204" pitchFamily="34" charset="0"/>
            </a:rPr>
            <a:t>Condiciones</a:t>
          </a:r>
          <a:r>
            <a:rPr lang="es-MX" sz="800" b="1" baseline="0" dirty="0">
              <a:latin typeface="Arial" panose="020B0604020202020204" pitchFamily="34" charset="0"/>
              <a:cs typeface="Arial" panose="020B0604020202020204" pitchFamily="34" charset="0"/>
            </a:rPr>
            <a:t> económicas previstas</a:t>
          </a:r>
          <a:endParaRPr lang="en-US" sz="800" b="1" dirty="0">
            <a:latin typeface="Arial" panose="020B0604020202020204" pitchFamily="34" charset="0"/>
            <a:cs typeface="Arial" panose="020B0604020202020204" pitchFamily="34" charset="0"/>
          </a:endParaRPr>
        </a:p>
      </dgm:t>
    </dgm:pt>
    <dgm:pt modelId="{39EAEDEB-32DA-4341-B61A-CF2D3A9ACB83}" type="parTrans" cxnId="{E7309B6E-D4AB-43F8-950B-2D0C61321083}">
      <dgm:prSet/>
      <dgm:spPr/>
      <dgm:t>
        <a:bodyPr/>
        <a:lstStyle/>
        <a:p>
          <a:endParaRPr lang="en-US"/>
        </a:p>
      </dgm:t>
    </dgm:pt>
    <dgm:pt modelId="{591B471D-FB78-4BE2-BACB-A9EF35E70254}" type="sibTrans" cxnId="{E7309B6E-D4AB-43F8-950B-2D0C61321083}">
      <dgm:prSet custT="1"/>
      <dgm:spPr>
        <a:solidFill>
          <a:srgbClr val="0081C6"/>
        </a:solidFill>
      </dgm:spPr>
      <dgm:t>
        <a:bodyPr/>
        <a:lstStyle/>
        <a:p>
          <a:r>
            <a:rPr lang="es-MX" sz="800" b="1" dirty="0">
              <a:latin typeface="Arial" panose="020B0604020202020204" pitchFamily="34" charset="0"/>
              <a:cs typeface="Arial" panose="020B0604020202020204" pitchFamily="34" charset="0"/>
            </a:rPr>
            <a:t>Condiciones económicas actuales</a:t>
          </a:r>
          <a:endParaRPr lang="en-US" sz="800" b="1" dirty="0">
            <a:latin typeface="Arial" panose="020B0604020202020204" pitchFamily="34" charset="0"/>
            <a:cs typeface="Arial" panose="020B0604020202020204" pitchFamily="34" charset="0"/>
          </a:endParaRPr>
        </a:p>
      </dgm:t>
    </dgm:pt>
    <dgm:pt modelId="{F80DB8A2-40E3-4B20-B4DE-796754E0839E}">
      <dgm:prSet phldrT="[Text]" custT="1"/>
      <dgm:spPr>
        <a:solidFill>
          <a:srgbClr val="0081C6"/>
        </a:solidFill>
      </dgm:spPr>
      <dgm:t>
        <a:bodyPr/>
        <a:lstStyle/>
        <a:p>
          <a:r>
            <a:rPr lang="es-MX" sz="800" b="1" dirty="0">
              <a:latin typeface="Arial" panose="020B0604020202020204" pitchFamily="34" charset="0"/>
              <a:cs typeface="Arial" panose="020B0604020202020204" pitchFamily="34" charset="0"/>
            </a:rPr>
            <a:t>Entorno regulatorio local</a:t>
          </a:r>
          <a:endParaRPr lang="en-US" sz="800" b="1" dirty="0">
            <a:latin typeface="Arial" panose="020B0604020202020204" pitchFamily="34" charset="0"/>
            <a:cs typeface="Arial" panose="020B0604020202020204" pitchFamily="34" charset="0"/>
          </a:endParaRPr>
        </a:p>
      </dgm:t>
    </dgm:pt>
    <dgm:pt modelId="{BCDE738A-8C2A-4195-866A-01DA76F8667D}" type="parTrans" cxnId="{7814777C-DA82-4085-BE07-6D5EEE8D5699}">
      <dgm:prSet/>
      <dgm:spPr/>
      <dgm:t>
        <a:bodyPr/>
        <a:lstStyle/>
        <a:p>
          <a:endParaRPr lang="en-US"/>
        </a:p>
      </dgm:t>
    </dgm:pt>
    <dgm:pt modelId="{629CE2C3-1356-4D25-9DC7-A8CD9A385505}" type="sibTrans" cxnId="{7814777C-DA82-4085-BE07-6D5EEE8D5699}">
      <dgm:prSet custT="1"/>
      <dgm:spPr>
        <a:solidFill>
          <a:srgbClr val="0081C6"/>
        </a:solidFill>
      </dgm:spPr>
      <dgm:t>
        <a:bodyPr/>
        <a:lstStyle/>
        <a:p>
          <a:r>
            <a:rPr lang="es-MX" sz="800" b="1" dirty="0">
              <a:latin typeface="Arial" panose="020B0604020202020204" pitchFamily="34" charset="0"/>
              <a:cs typeface="Arial" panose="020B0604020202020204" pitchFamily="34" charset="0"/>
            </a:rPr>
            <a:t>Posibles cambios regulatorios</a:t>
          </a:r>
          <a:endParaRPr lang="en-US" sz="800" b="1" dirty="0">
            <a:latin typeface="Arial" panose="020B0604020202020204" pitchFamily="34" charset="0"/>
            <a:cs typeface="Arial" panose="020B0604020202020204" pitchFamily="34" charset="0"/>
          </a:endParaRPr>
        </a:p>
      </dgm:t>
    </dgm:pt>
    <dgm:pt modelId="{54CC96AE-01B7-4067-98F8-BBBBF8BCFB37}">
      <dgm:prSet phldrT="[Text]" custT="1"/>
      <dgm:spPr>
        <a:solidFill>
          <a:srgbClr val="0081C6"/>
        </a:solidFill>
      </dgm:spPr>
      <dgm:t>
        <a:bodyPr/>
        <a:lstStyle/>
        <a:p>
          <a:r>
            <a:rPr lang="es-MX" sz="800" b="1" dirty="0">
              <a:latin typeface="Arial" panose="020B0604020202020204" pitchFamily="34" charset="0"/>
              <a:cs typeface="Arial" panose="020B0604020202020204" pitchFamily="34" charset="0"/>
            </a:rPr>
            <a:t>Problemas competitivos que impacten el éxito de las compañías</a:t>
          </a:r>
          <a:endParaRPr lang="en-US" sz="800" b="1" dirty="0">
            <a:latin typeface="Arial" panose="020B0604020202020204" pitchFamily="34" charset="0"/>
            <a:cs typeface="Arial" panose="020B0604020202020204" pitchFamily="34" charset="0"/>
          </a:endParaRPr>
        </a:p>
      </dgm:t>
    </dgm:pt>
    <dgm:pt modelId="{CCEC9338-5E3D-4024-BE70-551AA31957E3}" type="parTrans" cxnId="{AE99A194-1C3A-4E88-AB0A-C8028EFDA75D}">
      <dgm:prSet/>
      <dgm:spPr/>
      <dgm:t>
        <a:bodyPr/>
        <a:lstStyle/>
        <a:p>
          <a:endParaRPr lang="en-US"/>
        </a:p>
      </dgm:t>
    </dgm:pt>
    <dgm:pt modelId="{9BF84237-9366-4D1E-A0DD-F856DAB21F9A}" type="sibTrans" cxnId="{AE99A194-1C3A-4E88-AB0A-C8028EFDA75D}">
      <dgm:prSet custT="1"/>
      <dgm:spPr>
        <a:solidFill>
          <a:srgbClr val="0081C6"/>
        </a:solidFill>
      </dgm:spPr>
      <dgm:t>
        <a:bodyPr/>
        <a:lstStyle/>
        <a:p>
          <a:r>
            <a:rPr lang="es-MX" sz="800" b="1" dirty="0">
              <a:latin typeface="Arial" panose="020B0604020202020204" pitchFamily="34" charset="0"/>
              <a:cs typeface="Arial" panose="020B0604020202020204" pitchFamily="34" charset="0"/>
            </a:rPr>
            <a:t>Desarrollo de productos emergentes </a:t>
          </a:r>
          <a:endParaRPr lang="en-US" sz="800" b="1" dirty="0">
            <a:latin typeface="Arial" panose="020B0604020202020204" pitchFamily="34" charset="0"/>
            <a:cs typeface="Arial" panose="020B0604020202020204" pitchFamily="34" charset="0"/>
          </a:endParaRPr>
        </a:p>
      </dgm:t>
    </dgm:pt>
    <dgm:pt modelId="{75A86F50-F41B-4899-8CB2-ED89D3F0CA41}" type="pres">
      <dgm:prSet presAssocID="{27B1D67B-BE48-40DD-A062-EAEA4A3F49F8}" presName="Name0" presStyleCnt="0">
        <dgm:presLayoutVars>
          <dgm:chMax/>
          <dgm:chPref/>
          <dgm:dir/>
          <dgm:animLvl val="lvl"/>
        </dgm:presLayoutVars>
      </dgm:prSet>
      <dgm:spPr/>
    </dgm:pt>
    <dgm:pt modelId="{2A367EA8-3017-4201-9F3A-5C37B31A75E6}" type="pres">
      <dgm:prSet presAssocID="{17EBB81B-F84E-4979-86E5-97CD713639D5}" presName="composite" presStyleCnt="0"/>
      <dgm:spPr/>
    </dgm:pt>
    <dgm:pt modelId="{64BABB7B-5339-4D10-96BC-7FCF3E8CEE01}" type="pres">
      <dgm:prSet presAssocID="{17EBB81B-F84E-4979-86E5-97CD713639D5}" presName="Parent1" presStyleLbl="node1" presStyleIdx="0" presStyleCnt="6">
        <dgm:presLayoutVars>
          <dgm:chMax val="1"/>
          <dgm:chPref val="1"/>
          <dgm:bulletEnabled val="1"/>
        </dgm:presLayoutVars>
      </dgm:prSet>
      <dgm:spPr/>
    </dgm:pt>
    <dgm:pt modelId="{FBE17F5D-D004-4E54-A346-7613C8352C8D}" type="pres">
      <dgm:prSet presAssocID="{17EBB81B-F84E-4979-86E5-97CD713639D5}" presName="Childtext1" presStyleLbl="revTx" presStyleIdx="0" presStyleCnt="3">
        <dgm:presLayoutVars>
          <dgm:chMax val="0"/>
          <dgm:chPref val="0"/>
          <dgm:bulletEnabled val="1"/>
        </dgm:presLayoutVars>
      </dgm:prSet>
      <dgm:spPr/>
    </dgm:pt>
    <dgm:pt modelId="{6E3329D7-669C-4D27-A282-E6C213F8FAFF}" type="pres">
      <dgm:prSet presAssocID="{17EBB81B-F84E-4979-86E5-97CD713639D5}" presName="BalanceSpacing" presStyleCnt="0"/>
      <dgm:spPr/>
    </dgm:pt>
    <dgm:pt modelId="{8D0B315C-175F-43B3-827E-473BBD7F26B2}" type="pres">
      <dgm:prSet presAssocID="{17EBB81B-F84E-4979-86E5-97CD713639D5}" presName="BalanceSpacing1" presStyleCnt="0"/>
      <dgm:spPr/>
    </dgm:pt>
    <dgm:pt modelId="{282424EE-5C26-4DD3-8CEA-8FAF73942AF1}" type="pres">
      <dgm:prSet presAssocID="{591B471D-FB78-4BE2-BACB-A9EF35E70254}" presName="Accent1Text" presStyleLbl="node1" presStyleIdx="1" presStyleCnt="6"/>
      <dgm:spPr/>
    </dgm:pt>
    <dgm:pt modelId="{FD70B613-9CB9-4763-9739-AC48FA999E74}" type="pres">
      <dgm:prSet presAssocID="{591B471D-FB78-4BE2-BACB-A9EF35E70254}" presName="spaceBetweenRectangles" presStyleCnt="0"/>
      <dgm:spPr/>
    </dgm:pt>
    <dgm:pt modelId="{2782070E-D1F9-46BC-BEC2-85C92E27227C}" type="pres">
      <dgm:prSet presAssocID="{F80DB8A2-40E3-4B20-B4DE-796754E0839E}" presName="composite" presStyleCnt="0"/>
      <dgm:spPr/>
    </dgm:pt>
    <dgm:pt modelId="{92AD47B2-39F8-429E-B82A-9B1224F232C3}" type="pres">
      <dgm:prSet presAssocID="{F80DB8A2-40E3-4B20-B4DE-796754E0839E}" presName="Parent1" presStyleLbl="node1" presStyleIdx="2" presStyleCnt="6">
        <dgm:presLayoutVars>
          <dgm:chMax val="1"/>
          <dgm:chPref val="1"/>
          <dgm:bulletEnabled val="1"/>
        </dgm:presLayoutVars>
      </dgm:prSet>
      <dgm:spPr/>
    </dgm:pt>
    <dgm:pt modelId="{470A4A3C-3D6B-4E14-AAE4-FA0DEFDF1DD2}" type="pres">
      <dgm:prSet presAssocID="{F80DB8A2-40E3-4B20-B4DE-796754E0839E}" presName="Childtext1" presStyleLbl="revTx" presStyleIdx="1" presStyleCnt="3">
        <dgm:presLayoutVars>
          <dgm:chMax val="0"/>
          <dgm:chPref val="0"/>
          <dgm:bulletEnabled val="1"/>
        </dgm:presLayoutVars>
      </dgm:prSet>
      <dgm:spPr/>
    </dgm:pt>
    <dgm:pt modelId="{1C4A4D83-1B51-4B96-9B03-63C5F80C47F2}" type="pres">
      <dgm:prSet presAssocID="{F80DB8A2-40E3-4B20-B4DE-796754E0839E}" presName="BalanceSpacing" presStyleCnt="0"/>
      <dgm:spPr/>
    </dgm:pt>
    <dgm:pt modelId="{0645E972-B412-4BBA-937A-AB0C80D09EE2}" type="pres">
      <dgm:prSet presAssocID="{F80DB8A2-40E3-4B20-B4DE-796754E0839E}" presName="BalanceSpacing1" presStyleCnt="0"/>
      <dgm:spPr/>
    </dgm:pt>
    <dgm:pt modelId="{F67043D4-EC27-4998-9935-A05C90A90A70}" type="pres">
      <dgm:prSet presAssocID="{629CE2C3-1356-4D25-9DC7-A8CD9A385505}" presName="Accent1Text" presStyleLbl="node1" presStyleIdx="3" presStyleCnt="6"/>
      <dgm:spPr/>
    </dgm:pt>
    <dgm:pt modelId="{CB9A43E4-0503-4A14-8A45-87590FB53AD0}" type="pres">
      <dgm:prSet presAssocID="{629CE2C3-1356-4D25-9DC7-A8CD9A385505}" presName="spaceBetweenRectangles" presStyleCnt="0"/>
      <dgm:spPr/>
    </dgm:pt>
    <dgm:pt modelId="{94F46CBA-C56F-41BC-B48E-770142A36F7C}" type="pres">
      <dgm:prSet presAssocID="{54CC96AE-01B7-4067-98F8-BBBBF8BCFB37}" presName="composite" presStyleCnt="0"/>
      <dgm:spPr/>
    </dgm:pt>
    <dgm:pt modelId="{3F39C025-A316-4D8C-A084-136307E669B5}" type="pres">
      <dgm:prSet presAssocID="{54CC96AE-01B7-4067-98F8-BBBBF8BCFB37}" presName="Parent1" presStyleLbl="node1" presStyleIdx="4" presStyleCnt="6">
        <dgm:presLayoutVars>
          <dgm:chMax val="1"/>
          <dgm:chPref val="1"/>
          <dgm:bulletEnabled val="1"/>
        </dgm:presLayoutVars>
      </dgm:prSet>
      <dgm:spPr/>
    </dgm:pt>
    <dgm:pt modelId="{85C334E0-D81F-49A6-9176-4B1308A857C2}" type="pres">
      <dgm:prSet presAssocID="{54CC96AE-01B7-4067-98F8-BBBBF8BCFB37}" presName="Childtext1" presStyleLbl="revTx" presStyleIdx="2" presStyleCnt="3">
        <dgm:presLayoutVars>
          <dgm:chMax val="0"/>
          <dgm:chPref val="0"/>
          <dgm:bulletEnabled val="1"/>
        </dgm:presLayoutVars>
      </dgm:prSet>
      <dgm:spPr/>
    </dgm:pt>
    <dgm:pt modelId="{9BCCF13B-5F99-456E-B9A9-132D68B35D8B}" type="pres">
      <dgm:prSet presAssocID="{54CC96AE-01B7-4067-98F8-BBBBF8BCFB37}" presName="BalanceSpacing" presStyleCnt="0"/>
      <dgm:spPr/>
    </dgm:pt>
    <dgm:pt modelId="{50EB423F-29D7-46C4-879E-2B9B9DBF32F2}" type="pres">
      <dgm:prSet presAssocID="{54CC96AE-01B7-4067-98F8-BBBBF8BCFB37}" presName="BalanceSpacing1" presStyleCnt="0"/>
      <dgm:spPr/>
    </dgm:pt>
    <dgm:pt modelId="{FFCA36DC-0BE0-42B9-8C0C-7A9047167CD5}" type="pres">
      <dgm:prSet presAssocID="{9BF84237-9366-4D1E-A0DD-F856DAB21F9A}" presName="Accent1Text" presStyleLbl="node1" presStyleIdx="5" presStyleCnt="6"/>
      <dgm:spPr/>
    </dgm:pt>
  </dgm:ptLst>
  <dgm:cxnLst>
    <dgm:cxn modelId="{F19CD328-7B3F-400D-ABB1-982017A2DF28}" type="presOf" srcId="{54CC96AE-01B7-4067-98F8-BBBBF8BCFB37}" destId="{3F39C025-A316-4D8C-A084-136307E669B5}" srcOrd="0" destOrd="0" presId="urn:microsoft.com/office/officeart/2008/layout/AlternatingHexagons"/>
    <dgm:cxn modelId="{31524E2E-194C-48AB-886C-DAC895BBC175}" type="presOf" srcId="{F80DB8A2-40E3-4B20-B4DE-796754E0839E}" destId="{92AD47B2-39F8-429E-B82A-9B1224F232C3}" srcOrd="0" destOrd="0" presId="urn:microsoft.com/office/officeart/2008/layout/AlternatingHexagons"/>
    <dgm:cxn modelId="{E7309B6E-D4AB-43F8-950B-2D0C61321083}" srcId="{27B1D67B-BE48-40DD-A062-EAEA4A3F49F8}" destId="{17EBB81B-F84E-4979-86E5-97CD713639D5}" srcOrd="0" destOrd="0" parTransId="{39EAEDEB-32DA-4341-B61A-CF2D3A9ACB83}" sibTransId="{591B471D-FB78-4BE2-BACB-A9EF35E70254}"/>
    <dgm:cxn modelId="{7814777C-DA82-4085-BE07-6D5EEE8D5699}" srcId="{27B1D67B-BE48-40DD-A062-EAEA4A3F49F8}" destId="{F80DB8A2-40E3-4B20-B4DE-796754E0839E}" srcOrd="1" destOrd="0" parTransId="{BCDE738A-8C2A-4195-866A-01DA76F8667D}" sibTransId="{629CE2C3-1356-4D25-9DC7-A8CD9A385505}"/>
    <dgm:cxn modelId="{AE99A194-1C3A-4E88-AB0A-C8028EFDA75D}" srcId="{27B1D67B-BE48-40DD-A062-EAEA4A3F49F8}" destId="{54CC96AE-01B7-4067-98F8-BBBBF8BCFB37}" srcOrd="2" destOrd="0" parTransId="{CCEC9338-5E3D-4024-BE70-551AA31957E3}" sibTransId="{9BF84237-9366-4D1E-A0DD-F856DAB21F9A}"/>
    <dgm:cxn modelId="{2E88C7A7-026B-4035-856A-57E3628F388D}" type="presOf" srcId="{9BF84237-9366-4D1E-A0DD-F856DAB21F9A}" destId="{FFCA36DC-0BE0-42B9-8C0C-7A9047167CD5}" srcOrd="0" destOrd="0" presId="urn:microsoft.com/office/officeart/2008/layout/AlternatingHexagons"/>
    <dgm:cxn modelId="{D111EFB4-4026-4B6D-8D48-17E561D86418}" type="presOf" srcId="{17EBB81B-F84E-4979-86E5-97CD713639D5}" destId="{64BABB7B-5339-4D10-96BC-7FCF3E8CEE01}" srcOrd="0" destOrd="0" presId="urn:microsoft.com/office/officeart/2008/layout/AlternatingHexagons"/>
    <dgm:cxn modelId="{CB2E02B8-9904-4599-9D79-1F870B01C383}" type="presOf" srcId="{27B1D67B-BE48-40DD-A062-EAEA4A3F49F8}" destId="{75A86F50-F41B-4899-8CB2-ED89D3F0CA41}" srcOrd="0" destOrd="0" presId="urn:microsoft.com/office/officeart/2008/layout/AlternatingHexagons"/>
    <dgm:cxn modelId="{AE4323E3-83DF-4C33-A461-B517A8C41ECD}" type="presOf" srcId="{629CE2C3-1356-4D25-9DC7-A8CD9A385505}" destId="{F67043D4-EC27-4998-9935-A05C90A90A70}" srcOrd="0" destOrd="0" presId="urn:microsoft.com/office/officeart/2008/layout/AlternatingHexagons"/>
    <dgm:cxn modelId="{5923DDE7-1699-4534-944F-FC485FE51D0F}" type="presOf" srcId="{591B471D-FB78-4BE2-BACB-A9EF35E70254}" destId="{282424EE-5C26-4DD3-8CEA-8FAF73942AF1}" srcOrd="0" destOrd="0" presId="urn:microsoft.com/office/officeart/2008/layout/AlternatingHexagons"/>
    <dgm:cxn modelId="{C6F9F1BB-BC1E-4DCF-A4D2-788B4FB3D5CF}" type="presParOf" srcId="{75A86F50-F41B-4899-8CB2-ED89D3F0CA41}" destId="{2A367EA8-3017-4201-9F3A-5C37B31A75E6}" srcOrd="0" destOrd="0" presId="urn:microsoft.com/office/officeart/2008/layout/AlternatingHexagons"/>
    <dgm:cxn modelId="{3E9C0E79-E66F-4A0E-A21E-35AC4BC60A8C}" type="presParOf" srcId="{2A367EA8-3017-4201-9F3A-5C37B31A75E6}" destId="{64BABB7B-5339-4D10-96BC-7FCF3E8CEE01}" srcOrd="0" destOrd="0" presId="urn:microsoft.com/office/officeart/2008/layout/AlternatingHexagons"/>
    <dgm:cxn modelId="{0F3CE78E-87EA-4E53-B527-2A2894E989E4}" type="presParOf" srcId="{2A367EA8-3017-4201-9F3A-5C37B31A75E6}" destId="{FBE17F5D-D004-4E54-A346-7613C8352C8D}" srcOrd="1" destOrd="0" presId="urn:microsoft.com/office/officeart/2008/layout/AlternatingHexagons"/>
    <dgm:cxn modelId="{A211BB8C-4B70-40C4-97DB-1D2A2CF6EAB0}" type="presParOf" srcId="{2A367EA8-3017-4201-9F3A-5C37B31A75E6}" destId="{6E3329D7-669C-4D27-A282-E6C213F8FAFF}" srcOrd="2" destOrd="0" presId="urn:microsoft.com/office/officeart/2008/layout/AlternatingHexagons"/>
    <dgm:cxn modelId="{DD94BE45-A242-4F24-A840-D74B6154F5A3}" type="presParOf" srcId="{2A367EA8-3017-4201-9F3A-5C37B31A75E6}" destId="{8D0B315C-175F-43B3-827E-473BBD7F26B2}" srcOrd="3" destOrd="0" presId="urn:microsoft.com/office/officeart/2008/layout/AlternatingHexagons"/>
    <dgm:cxn modelId="{9767B615-45E5-42B6-9871-F1E7FA1CF539}" type="presParOf" srcId="{2A367EA8-3017-4201-9F3A-5C37B31A75E6}" destId="{282424EE-5C26-4DD3-8CEA-8FAF73942AF1}" srcOrd="4" destOrd="0" presId="urn:microsoft.com/office/officeart/2008/layout/AlternatingHexagons"/>
    <dgm:cxn modelId="{EF8ACE48-7B4C-4F0F-A318-E3E6F42C5F5C}" type="presParOf" srcId="{75A86F50-F41B-4899-8CB2-ED89D3F0CA41}" destId="{FD70B613-9CB9-4763-9739-AC48FA999E74}" srcOrd="1" destOrd="0" presId="urn:microsoft.com/office/officeart/2008/layout/AlternatingHexagons"/>
    <dgm:cxn modelId="{F8C5C5FA-A27C-4797-857E-F54B3CD9A68C}" type="presParOf" srcId="{75A86F50-F41B-4899-8CB2-ED89D3F0CA41}" destId="{2782070E-D1F9-46BC-BEC2-85C92E27227C}" srcOrd="2" destOrd="0" presId="urn:microsoft.com/office/officeart/2008/layout/AlternatingHexagons"/>
    <dgm:cxn modelId="{DF265AF2-6CB3-4D77-879F-C578AE03F857}" type="presParOf" srcId="{2782070E-D1F9-46BC-BEC2-85C92E27227C}" destId="{92AD47B2-39F8-429E-B82A-9B1224F232C3}" srcOrd="0" destOrd="0" presId="urn:microsoft.com/office/officeart/2008/layout/AlternatingHexagons"/>
    <dgm:cxn modelId="{A4BB0BED-CFB4-4D59-B9E2-A6AC574C2E3B}" type="presParOf" srcId="{2782070E-D1F9-46BC-BEC2-85C92E27227C}" destId="{470A4A3C-3D6B-4E14-AAE4-FA0DEFDF1DD2}" srcOrd="1" destOrd="0" presId="urn:microsoft.com/office/officeart/2008/layout/AlternatingHexagons"/>
    <dgm:cxn modelId="{51561D55-8CF8-49D2-91BC-8133DC7C39B9}" type="presParOf" srcId="{2782070E-D1F9-46BC-BEC2-85C92E27227C}" destId="{1C4A4D83-1B51-4B96-9B03-63C5F80C47F2}" srcOrd="2" destOrd="0" presId="urn:microsoft.com/office/officeart/2008/layout/AlternatingHexagons"/>
    <dgm:cxn modelId="{F519D900-1935-407C-83FE-22D0B3E4ECA3}" type="presParOf" srcId="{2782070E-D1F9-46BC-BEC2-85C92E27227C}" destId="{0645E972-B412-4BBA-937A-AB0C80D09EE2}" srcOrd="3" destOrd="0" presId="urn:microsoft.com/office/officeart/2008/layout/AlternatingHexagons"/>
    <dgm:cxn modelId="{9090FACF-69E1-4F7B-8465-95BD473A4A6C}" type="presParOf" srcId="{2782070E-D1F9-46BC-BEC2-85C92E27227C}" destId="{F67043D4-EC27-4998-9935-A05C90A90A70}" srcOrd="4" destOrd="0" presId="urn:microsoft.com/office/officeart/2008/layout/AlternatingHexagons"/>
    <dgm:cxn modelId="{35EA9907-25E0-4372-A6BE-1F4C33E73DE1}" type="presParOf" srcId="{75A86F50-F41B-4899-8CB2-ED89D3F0CA41}" destId="{CB9A43E4-0503-4A14-8A45-87590FB53AD0}" srcOrd="3" destOrd="0" presId="urn:microsoft.com/office/officeart/2008/layout/AlternatingHexagons"/>
    <dgm:cxn modelId="{427472DF-8AED-48B8-A967-D57FEC1B3BB5}" type="presParOf" srcId="{75A86F50-F41B-4899-8CB2-ED89D3F0CA41}" destId="{94F46CBA-C56F-41BC-B48E-770142A36F7C}" srcOrd="4" destOrd="0" presId="urn:microsoft.com/office/officeart/2008/layout/AlternatingHexagons"/>
    <dgm:cxn modelId="{E02C0278-E0B0-4D30-9D00-86C89F9CFB87}" type="presParOf" srcId="{94F46CBA-C56F-41BC-B48E-770142A36F7C}" destId="{3F39C025-A316-4D8C-A084-136307E669B5}" srcOrd="0" destOrd="0" presId="urn:microsoft.com/office/officeart/2008/layout/AlternatingHexagons"/>
    <dgm:cxn modelId="{D568E398-CDBA-4E4A-8418-084F4F141C68}" type="presParOf" srcId="{94F46CBA-C56F-41BC-B48E-770142A36F7C}" destId="{85C334E0-D81F-49A6-9176-4B1308A857C2}" srcOrd="1" destOrd="0" presId="urn:microsoft.com/office/officeart/2008/layout/AlternatingHexagons"/>
    <dgm:cxn modelId="{E8ACE879-38A1-4AA4-8B20-BC4FD7E71729}" type="presParOf" srcId="{94F46CBA-C56F-41BC-B48E-770142A36F7C}" destId="{9BCCF13B-5F99-456E-B9A9-132D68B35D8B}" srcOrd="2" destOrd="0" presId="urn:microsoft.com/office/officeart/2008/layout/AlternatingHexagons"/>
    <dgm:cxn modelId="{7A9F2CC1-F3A7-4128-8AF8-869B1B512961}" type="presParOf" srcId="{94F46CBA-C56F-41BC-B48E-770142A36F7C}" destId="{50EB423F-29D7-46C4-879E-2B9B9DBF32F2}" srcOrd="3" destOrd="0" presId="urn:microsoft.com/office/officeart/2008/layout/AlternatingHexagons"/>
    <dgm:cxn modelId="{E21D8B81-9EA6-43DD-9732-65539EEC362B}" type="presParOf" srcId="{94F46CBA-C56F-41BC-B48E-770142A36F7C}" destId="{FFCA36DC-0BE0-42B9-8C0C-7A9047167CD5}" srcOrd="4" destOrd="0" presId="urn:microsoft.com/office/officeart/2008/layout/AlternatingHexagon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0F212-511E-43F7-B346-F756D75EDE5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79C9D95-F1DE-4A62-A4C5-A49E3FF18DA4}">
      <dgm:prSet phldrT="[Text]"/>
      <dgm:spPr>
        <a:solidFill>
          <a:srgbClr val="0081C6"/>
        </a:solidFill>
      </dgm:spPr>
      <dgm:t>
        <a:bodyPr/>
        <a:lstStyle/>
        <a:p>
          <a:r>
            <a:rPr lang="es-MX" b="1" dirty="0">
              <a:latin typeface="Arial" panose="020B0604020202020204" pitchFamily="34" charset="0"/>
              <a:cs typeface="Arial" panose="020B0604020202020204" pitchFamily="34" charset="0"/>
            </a:rPr>
            <a:t>Positiva</a:t>
          </a:r>
          <a:endParaRPr lang="en-US" b="1" dirty="0">
            <a:latin typeface="Arial" panose="020B0604020202020204" pitchFamily="34" charset="0"/>
            <a:cs typeface="Arial" panose="020B0604020202020204" pitchFamily="34" charset="0"/>
          </a:endParaRPr>
        </a:p>
      </dgm:t>
    </dgm:pt>
    <dgm:pt modelId="{2BF34E2F-09FB-4DE6-BAB7-A7F6A85D7862}" type="parTrans" cxnId="{B949E600-0E09-4E70-B384-71FFCF29DB64}">
      <dgm:prSet/>
      <dgm:spPr/>
      <dgm:t>
        <a:bodyPr/>
        <a:lstStyle/>
        <a:p>
          <a:endParaRPr lang="en-US"/>
        </a:p>
      </dgm:t>
    </dgm:pt>
    <dgm:pt modelId="{7D1AF559-AF1C-44A8-8340-6E60C4AAEBC2}" type="sibTrans" cxnId="{B949E600-0E09-4E70-B384-71FFCF29DB64}">
      <dgm:prSet/>
      <dgm:spPr/>
      <dgm:t>
        <a:bodyPr/>
        <a:lstStyle/>
        <a:p>
          <a:endParaRPr lang="en-US"/>
        </a:p>
      </dgm:t>
    </dgm:pt>
    <dgm:pt modelId="{6653836D-C0A6-49C0-8A68-C1D33BB2F0EB}">
      <dgm:prSet phldrT="[Text]" custT="1"/>
      <dgm:spPr>
        <a:solidFill>
          <a:srgbClr val="E1F4FF">
            <a:alpha val="89804"/>
          </a:srgbClr>
        </a:solidFill>
      </dgm:spPr>
      <dgm:t>
        <a:bodyPr/>
        <a:lstStyle/>
        <a:p>
          <a:pPr algn="l"/>
          <a:r>
            <a:rPr lang="es-MX" sz="1200" dirty="0">
              <a:latin typeface="Arial" panose="020B0604020202020204" pitchFamily="34" charset="0"/>
              <a:cs typeface="Arial" panose="020B0604020202020204" pitchFamily="34" charset="0"/>
            </a:rPr>
            <a:t>Influencia positiva 12 meses</a:t>
          </a:r>
          <a:endParaRPr lang="en-US" sz="1200" dirty="0">
            <a:latin typeface="Arial" panose="020B0604020202020204" pitchFamily="34" charset="0"/>
            <a:cs typeface="Arial" panose="020B0604020202020204" pitchFamily="34" charset="0"/>
          </a:endParaRPr>
        </a:p>
      </dgm:t>
    </dgm:pt>
    <dgm:pt modelId="{FD29B2A4-9162-466B-943C-19558714095F}" type="parTrans" cxnId="{28745F4F-E930-484A-A760-C6844DDAC2A8}">
      <dgm:prSet/>
      <dgm:spPr/>
      <dgm:t>
        <a:bodyPr/>
        <a:lstStyle/>
        <a:p>
          <a:endParaRPr lang="en-US"/>
        </a:p>
      </dgm:t>
    </dgm:pt>
    <dgm:pt modelId="{50AED71D-CDB5-496B-82AA-1E1E1E994192}" type="sibTrans" cxnId="{28745F4F-E930-484A-A760-C6844DDAC2A8}">
      <dgm:prSet/>
      <dgm:spPr/>
      <dgm:t>
        <a:bodyPr/>
        <a:lstStyle/>
        <a:p>
          <a:endParaRPr lang="en-US"/>
        </a:p>
      </dgm:t>
    </dgm:pt>
    <dgm:pt modelId="{369E8D22-BCE6-4234-8AE3-3CD7FB5BC214}">
      <dgm:prSet phldrT="[Text]" custT="1"/>
      <dgm:spPr>
        <a:solidFill>
          <a:srgbClr val="E1F4FF">
            <a:alpha val="89804"/>
          </a:srgbClr>
        </a:solidFill>
      </dgm:spPr>
      <dgm:t>
        <a:bodyPr/>
        <a:lstStyle/>
        <a:p>
          <a:pPr algn="l"/>
          <a:r>
            <a:rPr lang="es-MX" sz="1200" dirty="0">
              <a:latin typeface="Arial" panose="020B0604020202020204" pitchFamily="34" charset="0"/>
              <a:cs typeface="Arial" panose="020B0604020202020204" pitchFamily="34" charset="0"/>
            </a:rPr>
            <a:t>No significa que todas las compañías de ese mercado tienen esta perspectiva</a:t>
          </a:r>
          <a:endParaRPr lang="en-US" sz="1200" dirty="0">
            <a:latin typeface="Arial" panose="020B0604020202020204" pitchFamily="34" charset="0"/>
            <a:cs typeface="Arial" panose="020B0604020202020204" pitchFamily="34" charset="0"/>
          </a:endParaRPr>
        </a:p>
      </dgm:t>
    </dgm:pt>
    <dgm:pt modelId="{B1989665-F101-4040-8521-B3B830D04CEE}" type="parTrans" cxnId="{83626BE4-D486-4FC1-9260-6456489B8CCD}">
      <dgm:prSet/>
      <dgm:spPr/>
      <dgm:t>
        <a:bodyPr/>
        <a:lstStyle/>
        <a:p>
          <a:endParaRPr lang="en-US"/>
        </a:p>
      </dgm:t>
    </dgm:pt>
    <dgm:pt modelId="{8256F06A-D6D5-4313-A6BB-8BFF5881FDE9}" type="sibTrans" cxnId="{83626BE4-D486-4FC1-9260-6456489B8CCD}">
      <dgm:prSet/>
      <dgm:spPr/>
      <dgm:t>
        <a:bodyPr/>
        <a:lstStyle/>
        <a:p>
          <a:endParaRPr lang="en-US"/>
        </a:p>
      </dgm:t>
    </dgm:pt>
    <dgm:pt modelId="{2B9AAA1D-C9A8-42CE-92DD-B26D824DE435}">
      <dgm:prSet phldrT="[Text]"/>
      <dgm:spPr>
        <a:solidFill>
          <a:srgbClr val="0081C6"/>
        </a:solidFill>
      </dgm:spPr>
      <dgm:t>
        <a:bodyPr/>
        <a:lstStyle/>
        <a:p>
          <a:r>
            <a:rPr lang="es-MX" b="1" dirty="0">
              <a:latin typeface="Arial" panose="020B0604020202020204" pitchFamily="34" charset="0"/>
              <a:cs typeface="Arial" panose="020B0604020202020204" pitchFamily="34" charset="0"/>
            </a:rPr>
            <a:t>Estable</a:t>
          </a:r>
          <a:endParaRPr lang="en-US" b="1" dirty="0">
            <a:latin typeface="Arial" panose="020B0604020202020204" pitchFamily="34" charset="0"/>
            <a:cs typeface="Arial" panose="020B0604020202020204" pitchFamily="34" charset="0"/>
          </a:endParaRPr>
        </a:p>
      </dgm:t>
    </dgm:pt>
    <dgm:pt modelId="{E937EB61-B0AA-4BEC-B514-9C3DE1692FB8}" type="parTrans" cxnId="{A30DBAB8-C125-45ED-A1D2-F5C29E0A4E3B}">
      <dgm:prSet/>
      <dgm:spPr/>
      <dgm:t>
        <a:bodyPr/>
        <a:lstStyle/>
        <a:p>
          <a:endParaRPr lang="en-US"/>
        </a:p>
      </dgm:t>
    </dgm:pt>
    <dgm:pt modelId="{62EEA2A4-808E-4E9B-A75B-AFBA1C53A336}" type="sibTrans" cxnId="{A30DBAB8-C125-45ED-A1D2-F5C29E0A4E3B}">
      <dgm:prSet/>
      <dgm:spPr/>
      <dgm:t>
        <a:bodyPr/>
        <a:lstStyle/>
        <a:p>
          <a:endParaRPr lang="en-US"/>
        </a:p>
      </dgm:t>
    </dgm:pt>
    <dgm:pt modelId="{A1B13485-2A53-49D1-94DE-D75460196F1E}">
      <dgm:prSet phldrT="[Text]" custT="1"/>
      <dgm:spPr>
        <a:solidFill>
          <a:srgbClr val="E1F4FF">
            <a:alpha val="90000"/>
          </a:srgbClr>
        </a:solidFill>
      </dgm:spPr>
      <dgm:t>
        <a:bodyPr/>
        <a:lstStyle/>
        <a:p>
          <a:r>
            <a:rPr lang="en-US" sz="1200" dirty="0" err="1">
              <a:latin typeface="Arial" panose="020B0604020202020204" pitchFamily="34" charset="0"/>
              <a:cs typeface="Arial" panose="020B0604020202020204" pitchFamily="34" charset="0"/>
            </a:rPr>
            <a:t>Influencia</a:t>
          </a:r>
          <a:r>
            <a:rPr lang="en-US" sz="1200" dirty="0">
              <a:latin typeface="Arial" panose="020B0604020202020204" pitchFamily="34" charset="0"/>
              <a:cs typeface="Arial" panose="020B0604020202020204" pitchFamily="34" charset="0"/>
            </a:rPr>
            <a:t> neutral 12 meses</a:t>
          </a:r>
        </a:p>
      </dgm:t>
    </dgm:pt>
    <dgm:pt modelId="{A9F69F54-A7E3-4A24-B355-06B5A2208920}" type="parTrans" cxnId="{40700E6B-2E3B-412F-BEFF-F883B62DFD4C}">
      <dgm:prSet/>
      <dgm:spPr/>
      <dgm:t>
        <a:bodyPr/>
        <a:lstStyle/>
        <a:p>
          <a:endParaRPr lang="en-US"/>
        </a:p>
      </dgm:t>
    </dgm:pt>
    <dgm:pt modelId="{A190CB30-13DF-44B9-994D-9E480CEA613A}" type="sibTrans" cxnId="{40700E6B-2E3B-412F-BEFF-F883B62DFD4C}">
      <dgm:prSet/>
      <dgm:spPr/>
      <dgm:t>
        <a:bodyPr/>
        <a:lstStyle/>
        <a:p>
          <a:endParaRPr lang="en-US"/>
        </a:p>
      </dgm:t>
    </dgm:pt>
    <dgm:pt modelId="{B7F2163C-38A2-4B6D-9626-5643121F5A8D}">
      <dgm:prSet phldrT="[Text]"/>
      <dgm:spPr>
        <a:solidFill>
          <a:srgbClr val="0081C6"/>
        </a:solidFill>
      </dgm:spPr>
      <dgm:t>
        <a:bodyPr/>
        <a:lstStyle/>
        <a:p>
          <a:r>
            <a:rPr lang="es-MX" b="1" dirty="0">
              <a:latin typeface="Arial" panose="020B0604020202020204" pitchFamily="34" charset="0"/>
              <a:cs typeface="Arial" panose="020B0604020202020204" pitchFamily="34" charset="0"/>
            </a:rPr>
            <a:t>Negativa</a:t>
          </a:r>
          <a:endParaRPr lang="en-US" b="1" dirty="0">
            <a:latin typeface="Arial" panose="020B0604020202020204" pitchFamily="34" charset="0"/>
            <a:cs typeface="Arial" panose="020B0604020202020204" pitchFamily="34" charset="0"/>
          </a:endParaRPr>
        </a:p>
      </dgm:t>
    </dgm:pt>
    <dgm:pt modelId="{226590E1-962E-47BC-B790-F33F29831294}" type="parTrans" cxnId="{5F878CC2-3397-4A4C-9D53-0D1F27AD18E2}">
      <dgm:prSet/>
      <dgm:spPr/>
      <dgm:t>
        <a:bodyPr/>
        <a:lstStyle/>
        <a:p>
          <a:endParaRPr lang="en-US"/>
        </a:p>
      </dgm:t>
    </dgm:pt>
    <dgm:pt modelId="{9F8BE4CC-3334-46C6-803B-4A13AD9143BB}" type="sibTrans" cxnId="{5F878CC2-3397-4A4C-9D53-0D1F27AD18E2}">
      <dgm:prSet/>
      <dgm:spPr/>
      <dgm:t>
        <a:bodyPr/>
        <a:lstStyle/>
        <a:p>
          <a:endParaRPr lang="en-US"/>
        </a:p>
      </dgm:t>
    </dgm:pt>
    <dgm:pt modelId="{DBEFA2E1-AFED-4CA4-9481-B696B62FE14A}">
      <dgm:prSet phldrT="[Text]" custT="1"/>
      <dgm:spPr>
        <a:solidFill>
          <a:srgbClr val="E1F4FF">
            <a:alpha val="90000"/>
          </a:srgbClr>
        </a:solidFill>
      </dgm:spPr>
      <dgm:t>
        <a:bodyPr/>
        <a:lstStyle/>
        <a:p>
          <a:r>
            <a:rPr lang="es-MX" sz="1200" dirty="0">
              <a:latin typeface="Arial" panose="020B0604020202020204" pitchFamily="34" charset="0"/>
              <a:cs typeface="Arial" panose="020B0604020202020204" pitchFamily="34" charset="0"/>
            </a:rPr>
            <a:t>Influencia negativa 12 meses</a:t>
          </a:r>
          <a:endParaRPr lang="en-US" sz="1200" dirty="0">
            <a:latin typeface="Arial" panose="020B0604020202020204" pitchFamily="34" charset="0"/>
            <a:cs typeface="Arial" panose="020B0604020202020204" pitchFamily="34" charset="0"/>
          </a:endParaRPr>
        </a:p>
      </dgm:t>
    </dgm:pt>
    <dgm:pt modelId="{0A904C7B-242E-44CA-AC4E-CE9534E530CF}" type="parTrans" cxnId="{6B70A635-B285-4E40-AB5D-750365237A91}">
      <dgm:prSet/>
      <dgm:spPr/>
      <dgm:t>
        <a:bodyPr/>
        <a:lstStyle/>
        <a:p>
          <a:endParaRPr lang="en-US"/>
        </a:p>
      </dgm:t>
    </dgm:pt>
    <dgm:pt modelId="{5BECEF33-B94A-42D9-9645-5C297810003C}" type="sibTrans" cxnId="{6B70A635-B285-4E40-AB5D-750365237A91}">
      <dgm:prSet/>
      <dgm:spPr/>
      <dgm:t>
        <a:bodyPr/>
        <a:lstStyle/>
        <a:p>
          <a:endParaRPr lang="en-US"/>
        </a:p>
      </dgm:t>
    </dgm:pt>
    <dgm:pt modelId="{50C0305A-1BBF-4891-BDCE-0A37CE08BE67}">
      <dgm:prSet phldrT="[Text]" custT="1"/>
      <dgm:spPr>
        <a:solidFill>
          <a:srgbClr val="E1F4FF">
            <a:alpha val="90000"/>
          </a:srgbClr>
        </a:solidFill>
      </dgm:spPr>
      <dgm:t>
        <a:bodyPr/>
        <a:lstStyle/>
        <a:p>
          <a:r>
            <a:rPr lang="es-MX" sz="1200" dirty="0">
              <a:latin typeface="Arial" panose="020B0604020202020204" pitchFamily="34" charset="0"/>
              <a:cs typeface="Arial" panose="020B0604020202020204" pitchFamily="34" charset="0"/>
            </a:rPr>
            <a:t>No significa que todas las compañías de ese mercado tienen esta perspectiva</a:t>
          </a:r>
          <a:endParaRPr lang="en-US" sz="1200" dirty="0">
            <a:latin typeface="Arial" panose="020B0604020202020204" pitchFamily="34" charset="0"/>
            <a:cs typeface="Arial" panose="020B0604020202020204" pitchFamily="34" charset="0"/>
          </a:endParaRPr>
        </a:p>
      </dgm:t>
    </dgm:pt>
    <dgm:pt modelId="{2FB10607-7538-465C-BBED-509C9AA72A96}" type="parTrans" cxnId="{E656F0B0-72C8-43BD-8C90-D6A4A7C6CA30}">
      <dgm:prSet/>
      <dgm:spPr/>
      <dgm:t>
        <a:bodyPr/>
        <a:lstStyle/>
        <a:p>
          <a:endParaRPr lang="en-US"/>
        </a:p>
      </dgm:t>
    </dgm:pt>
    <dgm:pt modelId="{8308A6B3-BB10-4568-82A3-9C7358C61809}" type="sibTrans" cxnId="{E656F0B0-72C8-43BD-8C90-D6A4A7C6CA30}">
      <dgm:prSet/>
      <dgm:spPr/>
      <dgm:t>
        <a:bodyPr/>
        <a:lstStyle/>
        <a:p>
          <a:endParaRPr lang="en-US"/>
        </a:p>
      </dgm:t>
    </dgm:pt>
    <dgm:pt modelId="{2220F324-3916-40CE-87FC-0B81C3F0BD6F}">
      <dgm:prSet/>
      <dgm:spPr>
        <a:solidFill>
          <a:srgbClr val="E1F4FF">
            <a:alpha val="90000"/>
          </a:srgbClr>
        </a:solidFill>
      </dgm:spPr>
      <dgm:t>
        <a:bodyPr/>
        <a:lstStyle/>
        <a:p>
          <a:endParaRPr lang="en-US" sz="1500" dirty="0"/>
        </a:p>
      </dgm:t>
    </dgm:pt>
    <dgm:pt modelId="{1C865866-7D4C-47EA-8204-519B030D102E}" type="parTrans" cxnId="{77249BD2-58FD-4937-97D2-CE4A8FC5B40D}">
      <dgm:prSet/>
      <dgm:spPr/>
      <dgm:t>
        <a:bodyPr/>
        <a:lstStyle/>
        <a:p>
          <a:endParaRPr lang="en-US"/>
        </a:p>
      </dgm:t>
    </dgm:pt>
    <dgm:pt modelId="{103DEDDE-A689-4772-9A43-C1C37AA8596C}" type="sibTrans" cxnId="{77249BD2-58FD-4937-97D2-CE4A8FC5B40D}">
      <dgm:prSet/>
      <dgm:spPr/>
      <dgm:t>
        <a:bodyPr/>
        <a:lstStyle/>
        <a:p>
          <a:endParaRPr lang="en-US"/>
        </a:p>
      </dgm:t>
    </dgm:pt>
    <dgm:pt modelId="{081B9681-4FBC-4E2D-8461-ED308D469E94}">
      <dgm:prSet phldrT="[Text]" custT="1"/>
      <dgm:spPr>
        <a:solidFill>
          <a:srgbClr val="E1F4FF">
            <a:alpha val="89804"/>
          </a:srgbClr>
        </a:solidFill>
      </dgm:spPr>
      <dgm:t>
        <a:bodyPr/>
        <a:lstStyle/>
        <a:p>
          <a:pPr algn="l"/>
          <a:endParaRPr lang="en-US" sz="1200" dirty="0">
            <a:latin typeface="Arial" panose="020B0604020202020204" pitchFamily="34" charset="0"/>
            <a:cs typeface="Arial" panose="020B0604020202020204" pitchFamily="34" charset="0"/>
          </a:endParaRPr>
        </a:p>
      </dgm:t>
    </dgm:pt>
    <dgm:pt modelId="{85A856A4-837D-4BBF-94D4-BABF7A4517E1}" type="parTrans" cxnId="{6D9AF494-4945-4DE6-B4B3-4ABDF0340FD3}">
      <dgm:prSet/>
      <dgm:spPr/>
      <dgm:t>
        <a:bodyPr/>
        <a:lstStyle/>
        <a:p>
          <a:endParaRPr lang="en-US"/>
        </a:p>
      </dgm:t>
    </dgm:pt>
    <dgm:pt modelId="{A0BC983C-0B27-4BE5-94F1-44763FB55213}" type="sibTrans" cxnId="{6D9AF494-4945-4DE6-B4B3-4ABDF0340FD3}">
      <dgm:prSet/>
      <dgm:spPr/>
      <dgm:t>
        <a:bodyPr/>
        <a:lstStyle/>
        <a:p>
          <a:endParaRPr lang="en-US"/>
        </a:p>
      </dgm:t>
    </dgm:pt>
    <dgm:pt modelId="{90336AF1-7AE6-4D78-BCB2-5ACFBC98BC91}">
      <dgm:prSet phldrT="[Text]" custT="1"/>
      <dgm:spPr>
        <a:solidFill>
          <a:srgbClr val="E1F4FF">
            <a:alpha val="90000"/>
          </a:srgbClr>
        </a:solidFill>
      </dgm:spPr>
      <dgm:t>
        <a:bodyPr/>
        <a:lstStyle/>
        <a:p>
          <a:endParaRPr lang="en-US" sz="1200" dirty="0">
            <a:latin typeface="Arial" panose="020B0604020202020204" pitchFamily="34" charset="0"/>
            <a:cs typeface="Arial" panose="020B0604020202020204" pitchFamily="34" charset="0"/>
          </a:endParaRPr>
        </a:p>
      </dgm:t>
    </dgm:pt>
    <dgm:pt modelId="{0A81A53C-29BA-4B7F-A508-55D8F0AB4744}" type="parTrans" cxnId="{2FC9443B-4EFF-4C76-9948-606FECFE8C38}">
      <dgm:prSet/>
      <dgm:spPr/>
      <dgm:t>
        <a:bodyPr/>
        <a:lstStyle/>
        <a:p>
          <a:endParaRPr lang="en-US"/>
        </a:p>
      </dgm:t>
    </dgm:pt>
    <dgm:pt modelId="{0D5F6747-336A-433F-979D-B074F47B1E5F}" type="sibTrans" cxnId="{2FC9443B-4EFF-4C76-9948-606FECFE8C38}">
      <dgm:prSet/>
      <dgm:spPr/>
      <dgm:t>
        <a:bodyPr/>
        <a:lstStyle/>
        <a:p>
          <a:endParaRPr lang="en-US"/>
        </a:p>
      </dgm:t>
    </dgm:pt>
    <dgm:pt modelId="{BA885CF1-6332-4F25-A116-11BEEACB1ABA}" type="pres">
      <dgm:prSet presAssocID="{A000F212-511E-43F7-B346-F756D75EDE5C}" presName="Name0" presStyleCnt="0">
        <dgm:presLayoutVars>
          <dgm:dir/>
          <dgm:animLvl val="lvl"/>
          <dgm:resizeHandles val="exact"/>
        </dgm:presLayoutVars>
      </dgm:prSet>
      <dgm:spPr/>
    </dgm:pt>
    <dgm:pt modelId="{B3ACB5A9-674D-456E-BC5A-D0467B6704CF}" type="pres">
      <dgm:prSet presAssocID="{A79C9D95-F1DE-4A62-A4C5-A49E3FF18DA4}" presName="composite" presStyleCnt="0"/>
      <dgm:spPr/>
    </dgm:pt>
    <dgm:pt modelId="{D2466807-FD31-427A-88D7-FCE5600FA4E9}" type="pres">
      <dgm:prSet presAssocID="{A79C9D95-F1DE-4A62-A4C5-A49E3FF18DA4}" presName="parTx" presStyleLbl="alignNode1" presStyleIdx="0" presStyleCnt="3">
        <dgm:presLayoutVars>
          <dgm:chMax val="0"/>
          <dgm:chPref val="0"/>
          <dgm:bulletEnabled val="1"/>
        </dgm:presLayoutVars>
      </dgm:prSet>
      <dgm:spPr/>
    </dgm:pt>
    <dgm:pt modelId="{EF571283-BB84-4384-9F91-2A31E71BDDD4}" type="pres">
      <dgm:prSet presAssocID="{A79C9D95-F1DE-4A62-A4C5-A49E3FF18DA4}" presName="desTx" presStyleLbl="alignAccFollowNode1" presStyleIdx="0" presStyleCnt="3">
        <dgm:presLayoutVars>
          <dgm:bulletEnabled val="1"/>
        </dgm:presLayoutVars>
      </dgm:prSet>
      <dgm:spPr/>
    </dgm:pt>
    <dgm:pt modelId="{FD077203-4300-4936-BC15-2E62AD356CA7}" type="pres">
      <dgm:prSet presAssocID="{7D1AF559-AF1C-44A8-8340-6E60C4AAEBC2}" presName="space" presStyleCnt="0"/>
      <dgm:spPr/>
    </dgm:pt>
    <dgm:pt modelId="{69E5E2EF-7B2A-444C-BF6F-AE2ABDCEBBC6}" type="pres">
      <dgm:prSet presAssocID="{2B9AAA1D-C9A8-42CE-92DD-B26D824DE435}" presName="composite" presStyleCnt="0"/>
      <dgm:spPr/>
    </dgm:pt>
    <dgm:pt modelId="{A3FE8310-F56C-4425-8D84-CF0B89996D3E}" type="pres">
      <dgm:prSet presAssocID="{2B9AAA1D-C9A8-42CE-92DD-B26D824DE435}" presName="parTx" presStyleLbl="alignNode1" presStyleIdx="1" presStyleCnt="3">
        <dgm:presLayoutVars>
          <dgm:chMax val="0"/>
          <dgm:chPref val="0"/>
          <dgm:bulletEnabled val="1"/>
        </dgm:presLayoutVars>
      </dgm:prSet>
      <dgm:spPr/>
    </dgm:pt>
    <dgm:pt modelId="{1C847FBC-7BF0-4D27-8566-0E601E34EFE2}" type="pres">
      <dgm:prSet presAssocID="{2B9AAA1D-C9A8-42CE-92DD-B26D824DE435}" presName="desTx" presStyleLbl="alignAccFollowNode1" presStyleIdx="1" presStyleCnt="3" custLinFactNeighborX="538" custLinFactNeighborY="-1635">
        <dgm:presLayoutVars>
          <dgm:bulletEnabled val="1"/>
        </dgm:presLayoutVars>
      </dgm:prSet>
      <dgm:spPr/>
    </dgm:pt>
    <dgm:pt modelId="{0A81438D-B9CE-4070-95F0-80801781D1EF}" type="pres">
      <dgm:prSet presAssocID="{62EEA2A4-808E-4E9B-A75B-AFBA1C53A336}" presName="space" presStyleCnt="0"/>
      <dgm:spPr/>
    </dgm:pt>
    <dgm:pt modelId="{9B197FAE-1E5A-4642-A030-62D567D40BAA}" type="pres">
      <dgm:prSet presAssocID="{B7F2163C-38A2-4B6D-9626-5643121F5A8D}" presName="composite" presStyleCnt="0"/>
      <dgm:spPr/>
    </dgm:pt>
    <dgm:pt modelId="{B03A83D5-840B-416E-A25F-3AB32A869441}" type="pres">
      <dgm:prSet presAssocID="{B7F2163C-38A2-4B6D-9626-5643121F5A8D}" presName="parTx" presStyleLbl="alignNode1" presStyleIdx="2" presStyleCnt="3">
        <dgm:presLayoutVars>
          <dgm:chMax val="0"/>
          <dgm:chPref val="0"/>
          <dgm:bulletEnabled val="1"/>
        </dgm:presLayoutVars>
      </dgm:prSet>
      <dgm:spPr/>
    </dgm:pt>
    <dgm:pt modelId="{678217B0-C7FA-489A-A6CD-13B4ECD96175}" type="pres">
      <dgm:prSet presAssocID="{B7F2163C-38A2-4B6D-9626-5643121F5A8D}" presName="desTx" presStyleLbl="alignAccFollowNode1" presStyleIdx="2" presStyleCnt="3">
        <dgm:presLayoutVars>
          <dgm:bulletEnabled val="1"/>
        </dgm:presLayoutVars>
      </dgm:prSet>
      <dgm:spPr/>
    </dgm:pt>
  </dgm:ptLst>
  <dgm:cxnLst>
    <dgm:cxn modelId="{B949E600-0E09-4E70-B384-71FFCF29DB64}" srcId="{A000F212-511E-43F7-B346-F756D75EDE5C}" destId="{A79C9D95-F1DE-4A62-A4C5-A49E3FF18DA4}" srcOrd="0" destOrd="0" parTransId="{2BF34E2F-09FB-4DE6-BAB7-A7F6A85D7862}" sibTransId="{7D1AF559-AF1C-44A8-8340-6E60C4AAEBC2}"/>
    <dgm:cxn modelId="{2662E509-314C-4FEF-B2A4-4C59519C395A}" type="presOf" srcId="{B7F2163C-38A2-4B6D-9626-5643121F5A8D}" destId="{B03A83D5-840B-416E-A25F-3AB32A869441}" srcOrd="0" destOrd="0" presId="urn:microsoft.com/office/officeart/2005/8/layout/hList1"/>
    <dgm:cxn modelId="{C4EC2B2C-2517-4D22-9F6D-2F13D5E0A07D}" type="presOf" srcId="{DBEFA2E1-AFED-4CA4-9481-B696B62FE14A}" destId="{678217B0-C7FA-489A-A6CD-13B4ECD96175}" srcOrd="0" destOrd="0" presId="urn:microsoft.com/office/officeart/2005/8/layout/hList1"/>
    <dgm:cxn modelId="{6B70A635-B285-4E40-AB5D-750365237A91}" srcId="{B7F2163C-38A2-4B6D-9626-5643121F5A8D}" destId="{DBEFA2E1-AFED-4CA4-9481-B696B62FE14A}" srcOrd="0" destOrd="0" parTransId="{0A904C7B-242E-44CA-AC4E-CE9534E530CF}" sibTransId="{5BECEF33-B94A-42D9-9645-5C297810003C}"/>
    <dgm:cxn modelId="{2FC9443B-4EFF-4C76-9948-606FECFE8C38}" srcId="{B7F2163C-38A2-4B6D-9626-5643121F5A8D}" destId="{90336AF1-7AE6-4D78-BCB2-5ACFBC98BC91}" srcOrd="1" destOrd="0" parTransId="{0A81A53C-29BA-4B7F-A508-55D8F0AB4744}" sibTransId="{0D5F6747-336A-433F-979D-B074F47B1E5F}"/>
    <dgm:cxn modelId="{18589D6A-7228-41E2-8B1E-A08117DBB5EB}" type="presOf" srcId="{081B9681-4FBC-4E2D-8461-ED308D469E94}" destId="{EF571283-BB84-4384-9F91-2A31E71BDDD4}" srcOrd="0" destOrd="1" presId="urn:microsoft.com/office/officeart/2005/8/layout/hList1"/>
    <dgm:cxn modelId="{40700E6B-2E3B-412F-BEFF-F883B62DFD4C}" srcId="{2B9AAA1D-C9A8-42CE-92DD-B26D824DE435}" destId="{A1B13485-2A53-49D1-94DE-D75460196F1E}" srcOrd="0" destOrd="0" parTransId="{A9F69F54-A7E3-4A24-B355-06B5A2208920}" sibTransId="{A190CB30-13DF-44B9-994D-9E480CEA613A}"/>
    <dgm:cxn modelId="{28745F4F-E930-484A-A760-C6844DDAC2A8}" srcId="{A79C9D95-F1DE-4A62-A4C5-A49E3FF18DA4}" destId="{6653836D-C0A6-49C0-8A68-C1D33BB2F0EB}" srcOrd="0" destOrd="0" parTransId="{FD29B2A4-9162-466B-943C-19558714095F}" sibTransId="{50AED71D-CDB5-496B-82AA-1E1E1E994192}"/>
    <dgm:cxn modelId="{B502CA6F-37AB-4F07-ABA4-2C54184338EB}" type="presOf" srcId="{90336AF1-7AE6-4D78-BCB2-5ACFBC98BC91}" destId="{678217B0-C7FA-489A-A6CD-13B4ECD96175}" srcOrd="0" destOrd="1" presId="urn:microsoft.com/office/officeart/2005/8/layout/hList1"/>
    <dgm:cxn modelId="{C3D63683-920B-418B-B996-352AFA8E679E}" type="presOf" srcId="{369E8D22-BCE6-4234-8AE3-3CD7FB5BC214}" destId="{EF571283-BB84-4384-9F91-2A31E71BDDD4}" srcOrd="0" destOrd="2" presId="urn:microsoft.com/office/officeart/2005/8/layout/hList1"/>
    <dgm:cxn modelId="{4BBCA791-9906-4392-921F-77CF303A0A4F}" type="presOf" srcId="{6653836D-C0A6-49C0-8A68-C1D33BB2F0EB}" destId="{EF571283-BB84-4384-9F91-2A31E71BDDD4}" srcOrd="0" destOrd="0" presId="urn:microsoft.com/office/officeart/2005/8/layout/hList1"/>
    <dgm:cxn modelId="{6D9AF494-4945-4DE6-B4B3-4ABDF0340FD3}" srcId="{A79C9D95-F1DE-4A62-A4C5-A49E3FF18DA4}" destId="{081B9681-4FBC-4E2D-8461-ED308D469E94}" srcOrd="1" destOrd="0" parTransId="{85A856A4-837D-4BBF-94D4-BABF7A4517E1}" sibTransId="{A0BC983C-0B27-4BE5-94F1-44763FB55213}"/>
    <dgm:cxn modelId="{4E25519B-2D2D-4159-BAE1-E9A5D74CF53F}" type="presOf" srcId="{2220F324-3916-40CE-87FC-0B81C3F0BD6F}" destId="{1C847FBC-7BF0-4D27-8566-0E601E34EFE2}" srcOrd="0" destOrd="1" presId="urn:microsoft.com/office/officeart/2005/8/layout/hList1"/>
    <dgm:cxn modelId="{B27E79A3-73E4-4BAC-97DD-EE28D7A31D30}" type="presOf" srcId="{A000F212-511E-43F7-B346-F756D75EDE5C}" destId="{BA885CF1-6332-4F25-A116-11BEEACB1ABA}" srcOrd="0" destOrd="0" presId="urn:microsoft.com/office/officeart/2005/8/layout/hList1"/>
    <dgm:cxn modelId="{E656F0B0-72C8-43BD-8C90-D6A4A7C6CA30}" srcId="{B7F2163C-38A2-4B6D-9626-5643121F5A8D}" destId="{50C0305A-1BBF-4891-BDCE-0A37CE08BE67}" srcOrd="2" destOrd="0" parTransId="{2FB10607-7538-465C-BBED-509C9AA72A96}" sibTransId="{8308A6B3-BB10-4568-82A3-9C7358C61809}"/>
    <dgm:cxn modelId="{B8F9ECB5-83AE-44C7-B5BA-184C59B24848}" type="presOf" srcId="{2B9AAA1D-C9A8-42CE-92DD-B26D824DE435}" destId="{A3FE8310-F56C-4425-8D84-CF0B89996D3E}" srcOrd="0" destOrd="0" presId="urn:microsoft.com/office/officeart/2005/8/layout/hList1"/>
    <dgm:cxn modelId="{A30DBAB8-C125-45ED-A1D2-F5C29E0A4E3B}" srcId="{A000F212-511E-43F7-B346-F756D75EDE5C}" destId="{2B9AAA1D-C9A8-42CE-92DD-B26D824DE435}" srcOrd="1" destOrd="0" parTransId="{E937EB61-B0AA-4BEC-B514-9C3DE1692FB8}" sibTransId="{62EEA2A4-808E-4E9B-A75B-AFBA1C53A336}"/>
    <dgm:cxn modelId="{FC29DAB8-7EE5-4F4F-AF58-2F74DA4AE454}" type="presOf" srcId="{A1B13485-2A53-49D1-94DE-D75460196F1E}" destId="{1C847FBC-7BF0-4D27-8566-0E601E34EFE2}" srcOrd="0" destOrd="0" presId="urn:microsoft.com/office/officeart/2005/8/layout/hList1"/>
    <dgm:cxn modelId="{5F878CC2-3397-4A4C-9D53-0D1F27AD18E2}" srcId="{A000F212-511E-43F7-B346-F756D75EDE5C}" destId="{B7F2163C-38A2-4B6D-9626-5643121F5A8D}" srcOrd="2" destOrd="0" parTransId="{226590E1-962E-47BC-B790-F33F29831294}" sibTransId="{9F8BE4CC-3334-46C6-803B-4A13AD9143BB}"/>
    <dgm:cxn modelId="{77249BD2-58FD-4937-97D2-CE4A8FC5B40D}" srcId="{2B9AAA1D-C9A8-42CE-92DD-B26D824DE435}" destId="{2220F324-3916-40CE-87FC-0B81C3F0BD6F}" srcOrd="1" destOrd="0" parTransId="{1C865866-7D4C-47EA-8204-519B030D102E}" sibTransId="{103DEDDE-A689-4772-9A43-C1C37AA8596C}"/>
    <dgm:cxn modelId="{83626BE4-D486-4FC1-9260-6456489B8CCD}" srcId="{A79C9D95-F1DE-4A62-A4C5-A49E3FF18DA4}" destId="{369E8D22-BCE6-4234-8AE3-3CD7FB5BC214}" srcOrd="2" destOrd="0" parTransId="{B1989665-F101-4040-8521-B3B830D04CEE}" sibTransId="{8256F06A-D6D5-4313-A6BB-8BFF5881FDE9}"/>
    <dgm:cxn modelId="{41FD71E7-4591-4FA6-958A-AC0F84CCF387}" type="presOf" srcId="{50C0305A-1BBF-4891-BDCE-0A37CE08BE67}" destId="{678217B0-C7FA-489A-A6CD-13B4ECD96175}" srcOrd="0" destOrd="2" presId="urn:microsoft.com/office/officeart/2005/8/layout/hList1"/>
    <dgm:cxn modelId="{3DCC74EA-229A-415D-8735-C87E01016EF1}" type="presOf" srcId="{A79C9D95-F1DE-4A62-A4C5-A49E3FF18DA4}" destId="{D2466807-FD31-427A-88D7-FCE5600FA4E9}" srcOrd="0" destOrd="0" presId="urn:microsoft.com/office/officeart/2005/8/layout/hList1"/>
    <dgm:cxn modelId="{5E0A24ED-1CC1-4D65-A041-2B7B3668E545}" type="presParOf" srcId="{BA885CF1-6332-4F25-A116-11BEEACB1ABA}" destId="{B3ACB5A9-674D-456E-BC5A-D0467B6704CF}" srcOrd="0" destOrd="0" presId="urn:microsoft.com/office/officeart/2005/8/layout/hList1"/>
    <dgm:cxn modelId="{926D9FEC-9870-4E0E-871C-F7E10EE58D04}" type="presParOf" srcId="{B3ACB5A9-674D-456E-BC5A-D0467B6704CF}" destId="{D2466807-FD31-427A-88D7-FCE5600FA4E9}" srcOrd="0" destOrd="0" presId="urn:microsoft.com/office/officeart/2005/8/layout/hList1"/>
    <dgm:cxn modelId="{01F07B5A-22C2-4FA1-95F6-7745F5212117}" type="presParOf" srcId="{B3ACB5A9-674D-456E-BC5A-D0467B6704CF}" destId="{EF571283-BB84-4384-9F91-2A31E71BDDD4}" srcOrd="1" destOrd="0" presId="urn:microsoft.com/office/officeart/2005/8/layout/hList1"/>
    <dgm:cxn modelId="{352A4205-FA9F-4D37-9B69-29598B64190A}" type="presParOf" srcId="{BA885CF1-6332-4F25-A116-11BEEACB1ABA}" destId="{FD077203-4300-4936-BC15-2E62AD356CA7}" srcOrd="1" destOrd="0" presId="urn:microsoft.com/office/officeart/2005/8/layout/hList1"/>
    <dgm:cxn modelId="{23BD4BB1-4608-4535-A2E0-6B9C72ABF159}" type="presParOf" srcId="{BA885CF1-6332-4F25-A116-11BEEACB1ABA}" destId="{69E5E2EF-7B2A-444C-BF6F-AE2ABDCEBBC6}" srcOrd="2" destOrd="0" presId="urn:microsoft.com/office/officeart/2005/8/layout/hList1"/>
    <dgm:cxn modelId="{0603783D-7787-417A-A964-C8878C2A3C04}" type="presParOf" srcId="{69E5E2EF-7B2A-444C-BF6F-AE2ABDCEBBC6}" destId="{A3FE8310-F56C-4425-8D84-CF0B89996D3E}" srcOrd="0" destOrd="0" presId="urn:microsoft.com/office/officeart/2005/8/layout/hList1"/>
    <dgm:cxn modelId="{61758F74-C123-463D-9A32-8DB565DEA1E1}" type="presParOf" srcId="{69E5E2EF-7B2A-444C-BF6F-AE2ABDCEBBC6}" destId="{1C847FBC-7BF0-4D27-8566-0E601E34EFE2}" srcOrd="1" destOrd="0" presId="urn:microsoft.com/office/officeart/2005/8/layout/hList1"/>
    <dgm:cxn modelId="{CB4D4F06-7D62-4E6A-A427-CE5E04CFA270}" type="presParOf" srcId="{BA885CF1-6332-4F25-A116-11BEEACB1ABA}" destId="{0A81438D-B9CE-4070-95F0-80801781D1EF}" srcOrd="3" destOrd="0" presId="urn:microsoft.com/office/officeart/2005/8/layout/hList1"/>
    <dgm:cxn modelId="{87EBBA82-B42E-45F0-B5C0-1B6D78168AB7}" type="presParOf" srcId="{BA885CF1-6332-4F25-A116-11BEEACB1ABA}" destId="{9B197FAE-1E5A-4642-A030-62D567D40BAA}" srcOrd="4" destOrd="0" presId="urn:microsoft.com/office/officeart/2005/8/layout/hList1"/>
    <dgm:cxn modelId="{50512597-2813-4C28-ACCE-27E5A104C680}" type="presParOf" srcId="{9B197FAE-1E5A-4642-A030-62D567D40BAA}" destId="{B03A83D5-840B-416E-A25F-3AB32A869441}" srcOrd="0" destOrd="0" presId="urn:microsoft.com/office/officeart/2005/8/layout/hList1"/>
    <dgm:cxn modelId="{53022C1A-ED21-443B-AD0F-07093098B01A}" type="presParOf" srcId="{9B197FAE-1E5A-4642-A030-62D567D40BAA}" destId="{678217B0-C7FA-489A-A6CD-13B4ECD96175}"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ABB7B-5339-4D10-96BC-7FCF3E8CEE01}">
      <dsp:nvSpPr>
        <dsp:cNvPr id="0" name=""/>
        <dsp:cNvSpPr/>
      </dsp:nvSpPr>
      <dsp:spPr>
        <a:xfrm rot="5400000">
          <a:off x="1770080" y="170280"/>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Condiciones</a:t>
          </a:r>
          <a:r>
            <a:rPr lang="es-MX" sz="800" b="1" kern="1200" baseline="0" dirty="0">
              <a:latin typeface="Arial" panose="020B0604020202020204" pitchFamily="34" charset="0"/>
              <a:cs typeface="Arial" panose="020B0604020202020204" pitchFamily="34" charset="0"/>
            </a:rPr>
            <a:t> económicas previstas</a:t>
          </a:r>
          <a:endParaRPr lang="en-US" sz="800" b="1" kern="1200" dirty="0">
            <a:latin typeface="Arial" panose="020B0604020202020204" pitchFamily="34" charset="0"/>
            <a:cs typeface="Arial" panose="020B0604020202020204" pitchFamily="34" charset="0"/>
          </a:endParaRPr>
        </a:p>
      </dsp:txBody>
      <dsp:txXfrm rot="-5400000">
        <a:off x="2003256" y="275877"/>
        <a:ext cx="696186" cy="800214"/>
      </dsp:txXfrm>
    </dsp:sp>
    <dsp:sp modelId="{FBE17F5D-D004-4E54-A346-7613C8352C8D}">
      <dsp:nvSpPr>
        <dsp:cNvPr id="0" name=""/>
        <dsp:cNvSpPr/>
      </dsp:nvSpPr>
      <dsp:spPr>
        <a:xfrm>
          <a:off x="2887745" y="327222"/>
          <a:ext cx="1297392" cy="697523"/>
        </a:xfrm>
        <a:prstGeom prst="rect">
          <a:avLst/>
        </a:prstGeom>
        <a:noFill/>
        <a:ln>
          <a:noFill/>
        </a:ln>
        <a:effectLst/>
      </dsp:spPr>
      <dsp:style>
        <a:lnRef idx="0">
          <a:scrgbClr r="0" g="0" b="0"/>
        </a:lnRef>
        <a:fillRef idx="0">
          <a:scrgbClr r="0" g="0" b="0"/>
        </a:fillRef>
        <a:effectRef idx="0">
          <a:scrgbClr r="0" g="0" b="0"/>
        </a:effectRef>
        <a:fontRef idx="minor"/>
      </dsp:style>
    </dsp:sp>
    <dsp:sp modelId="{282424EE-5C26-4DD3-8CEA-8FAF73942AF1}">
      <dsp:nvSpPr>
        <dsp:cNvPr id="0" name=""/>
        <dsp:cNvSpPr/>
      </dsp:nvSpPr>
      <dsp:spPr>
        <a:xfrm rot="5400000">
          <a:off x="677759" y="170280"/>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Condiciones económicas actuales</a:t>
          </a:r>
          <a:endParaRPr lang="en-US" sz="800" b="1" kern="1200" dirty="0">
            <a:latin typeface="Arial" panose="020B0604020202020204" pitchFamily="34" charset="0"/>
            <a:cs typeface="Arial" panose="020B0604020202020204" pitchFamily="34" charset="0"/>
          </a:endParaRPr>
        </a:p>
      </dsp:txBody>
      <dsp:txXfrm rot="-5400000">
        <a:off x="910935" y="275877"/>
        <a:ext cx="696186" cy="800214"/>
      </dsp:txXfrm>
    </dsp:sp>
    <dsp:sp modelId="{92AD47B2-39F8-429E-B82A-9B1224F232C3}">
      <dsp:nvSpPr>
        <dsp:cNvPr id="0" name=""/>
        <dsp:cNvSpPr/>
      </dsp:nvSpPr>
      <dsp:spPr>
        <a:xfrm rot="5400000">
          <a:off x="1221827" y="1157042"/>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Entorno regulatorio local</a:t>
          </a:r>
          <a:endParaRPr lang="en-US" sz="800" b="1" kern="1200" dirty="0">
            <a:latin typeface="Arial" panose="020B0604020202020204" pitchFamily="34" charset="0"/>
            <a:cs typeface="Arial" panose="020B0604020202020204" pitchFamily="34" charset="0"/>
          </a:endParaRPr>
        </a:p>
      </dsp:txBody>
      <dsp:txXfrm rot="-5400000">
        <a:off x="1455003" y="1262639"/>
        <a:ext cx="696186" cy="800214"/>
      </dsp:txXfrm>
    </dsp:sp>
    <dsp:sp modelId="{470A4A3C-3D6B-4E14-AAE4-FA0DEFDF1DD2}">
      <dsp:nvSpPr>
        <dsp:cNvPr id="0" name=""/>
        <dsp:cNvSpPr/>
      </dsp:nvSpPr>
      <dsp:spPr>
        <a:xfrm>
          <a:off x="0" y="1313985"/>
          <a:ext cx="1255541" cy="697523"/>
        </a:xfrm>
        <a:prstGeom prst="rect">
          <a:avLst/>
        </a:prstGeom>
        <a:noFill/>
        <a:ln>
          <a:noFill/>
        </a:ln>
        <a:effectLst/>
      </dsp:spPr>
      <dsp:style>
        <a:lnRef idx="0">
          <a:scrgbClr r="0" g="0" b="0"/>
        </a:lnRef>
        <a:fillRef idx="0">
          <a:scrgbClr r="0" g="0" b="0"/>
        </a:fillRef>
        <a:effectRef idx="0">
          <a:scrgbClr r="0" g="0" b="0"/>
        </a:effectRef>
        <a:fontRef idx="minor"/>
      </dsp:style>
    </dsp:sp>
    <dsp:sp modelId="{F67043D4-EC27-4998-9935-A05C90A90A70}">
      <dsp:nvSpPr>
        <dsp:cNvPr id="0" name=""/>
        <dsp:cNvSpPr/>
      </dsp:nvSpPr>
      <dsp:spPr>
        <a:xfrm rot="5400000">
          <a:off x="2314148" y="1157042"/>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Posibles cambios regulatorios</a:t>
          </a:r>
          <a:endParaRPr lang="en-US" sz="800" b="1" kern="1200" dirty="0">
            <a:latin typeface="Arial" panose="020B0604020202020204" pitchFamily="34" charset="0"/>
            <a:cs typeface="Arial" panose="020B0604020202020204" pitchFamily="34" charset="0"/>
          </a:endParaRPr>
        </a:p>
      </dsp:txBody>
      <dsp:txXfrm rot="-5400000">
        <a:off x="2547324" y="1262639"/>
        <a:ext cx="696186" cy="800214"/>
      </dsp:txXfrm>
    </dsp:sp>
    <dsp:sp modelId="{3F39C025-A316-4D8C-A084-136307E669B5}">
      <dsp:nvSpPr>
        <dsp:cNvPr id="0" name=""/>
        <dsp:cNvSpPr/>
      </dsp:nvSpPr>
      <dsp:spPr>
        <a:xfrm rot="5400000">
          <a:off x="1770080" y="2143805"/>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Problemas competitivos que impacten el éxito de las compañías</a:t>
          </a:r>
          <a:endParaRPr lang="en-US" sz="800" b="1" kern="1200" dirty="0">
            <a:latin typeface="Arial" panose="020B0604020202020204" pitchFamily="34" charset="0"/>
            <a:cs typeface="Arial" panose="020B0604020202020204" pitchFamily="34" charset="0"/>
          </a:endParaRPr>
        </a:p>
      </dsp:txBody>
      <dsp:txXfrm rot="-5400000">
        <a:off x="2003256" y="2249402"/>
        <a:ext cx="696186" cy="800214"/>
      </dsp:txXfrm>
    </dsp:sp>
    <dsp:sp modelId="{85C334E0-D81F-49A6-9176-4B1308A857C2}">
      <dsp:nvSpPr>
        <dsp:cNvPr id="0" name=""/>
        <dsp:cNvSpPr/>
      </dsp:nvSpPr>
      <dsp:spPr>
        <a:xfrm>
          <a:off x="2887745" y="2300748"/>
          <a:ext cx="1297392" cy="697523"/>
        </a:xfrm>
        <a:prstGeom prst="rect">
          <a:avLst/>
        </a:prstGeom>
        <a:noFill/>
        <a:ln>
          <a:noFill/>
        </a:ln>
        <a:effectLst/>
      </dsp:spPr>
      <dsp:style>
        <a:lnRef idx="0">
          <a:scrgbClr r="0" g="0" b="0"/>
        </a:lnRef>
        <a:fillRef idx="0">
          <a:scrgbClr r="0" g="0" b="0"/>
        </a:fillRef>
        <a:effectRef idx="0">
          <a:scrgbClr r="0" g="0" b="0"/>
        </a:effectRef>
        <a:fontRef idx="minor"/>
      </dsp:style>
    </dsp:sp>
    <dsp:sp modelId="{FFCA36DC-0BE0-42B9-8C0C-7A9047167CD5}">
      <dsp:nvSpPr>
        <dsp:cNvPr id="0" name=""/>
        <dsp:cNvSpPr/>
      </dsp:nvSpPr>
      <dsp:spPr>
        <a:xfrm rot="5400000">
          <a:off x="677759" y="2143805"/>
          <a:ext cx="1162538" cy="1011408"/>
        </a:xfrm>
        <a:prstGeom prst="hexagon">
          <a:avLst>
            <a:gd name="adj" fmla="val 25000"/>
            <a:gd name="vf" fmla="val 115470"/>
          </a:avLst>
        </a:prstGeom>
        <a:solidFill>
          <a:srgbClr val="0081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es-MX" sz="800" b="1" kern="1200" dirty="0">
              <a:latin typeface="Arial" panose="020B0604020202020204" pitchFamily="34" charset="0"/>
              <a:cs typeface="Arial" panose="020B0604020202020204" pitchFamily="34" charset="0"/>
            </a:rPr>
            <a:t>Desarrollo de productos emergentes </a:t>
          </a:r>
          <a:endParaRPr lang="en-US" sz="800" b="1" kern="1200" dirty="0">
            <a:latin typeface="Arial" panose="020B0604020202020204" pitchFamily="34" charset="0"/>
            <a:cs typeface="Arial" panose="020B0604020202020204" pitchFamily="34" charset="0"/>
          </a:endParaRPr>
        </a:p>
      </dsp:txBody>
      <dsp:txXfrm rot="-5400000">
        <a:off x="910935" y="2249402"/>
        <a:ext cx="696186" cy="800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66807-FD31-427A-88D7-FCE5600FA4E9}">
      <dsp:nvSpPr>
        <dsp:cNvPr id="0" name=""/>
        <dsp:cNvSpPr/>
      </dsp:nvSpPr>
      <dsp:spPr>
        <a:xfrm>
          <a:off x="1307" y="493630"/>
          <a:ext cx="1275159" cy="510063"/>
        </a:xfrm>
        <a:prstGeom prst="rect">
          <a:avLst/>
        </a:prstGeom>
        <a:solidFill>
          <a:srgbClr val="0081C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MX" sz="1800" b="1" kern="1200" dirty="0">
              <a:latin typeface="Arial" panose="020B0604020202020204" pitchFamily="34" charset="0"/>
              <a:cs typeface="Arial" panose="020B0604020202020204" pitchFamily="34" charset="0"/>
            </a:rPr>
            <a:t>Positiva</a:t>
          </a:r>
          <a:endParaRPr lang="en-US" sz="1800" b="1" kern="1200" dirty="0">
            <a:latin typeface="Arial" panose="020B0604020202020204" pitchFamily="34" charset="0"/>
            <a:cs typeface="Arial" panose="020B0604020202020204" pitchFamily="34" charset="0"/>
          </a:endParaRPr>
        </a:p>
      </dsp:txBody>
      <dsp:txXfrm>
        <a:off x="1307" y="493630"/>
        <a:ext cx="1275159" cy="510063"/>
      </dsp:txXfrm>
    </dsp:sp>
    <dsp:sp modelId="{EF571283-BB84-4384-9F91-2A31E71BDDD4}">
      <dsp:nvSpPr>
        <dsp:cNvPr id="0" name=""/>
        <dsp:cNvSpPr/>
      </dsp:nvSpPr>
      <dsp:spPr>
        <a:xfrm>
          <a:off x="1307" y="1003693"/>
          <a:ext cx="1275159" cy="1828169"/>
        </a:xfrm>
        <a:prstGeom prst="rect">
          <a:avLst/>
        </a:prstGeom>
        <a:solidFill>
          <a:srgbClr val="E1F4FF">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MX" sz="1200" kern="1200" dirty="0">
              <a:latin typeface="Arial" panose="020B0604020202020204" pitchFamily="34" charset="0"/>
              <a:cs typeface="Arial" panose="020B0604020202020204" pitchFamily="34" charset="0"/>
            </a:rPr>
            <a:t>Influencia positiva 12 meses</a:t>
          </a:r>
          <a:endParaRPr lang="en-U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s-MX" sz="1200" kern="1200" dirty="0">
              <a:latin typeface="Arial" panose="020B0604020202020204" pitchFamily="34" charset="0"/>
              <a:cs typeface="Arial" panose="020B0604020202020204" pitchFamily="34" charset="0"/>
            </a:rPr>
            <a:t>No significa que todas las compañías de ese mercado tienen esta perspectiva</a:t>
          </a:r>
          <a:endParaRPr lang="en-US" sz="1200" kern="1200" dirty="0">
            <a:latin typeface="Arial" panose="020B0604020202020204" pitchFamily="34" charset="0"/>
            <a:cs typeface="Arial" panose="020B0604020202020204" pitchFamily="34" charset="0"/>
          </a:endParaRPr>
        </a:p>
      </dsp:txBody>
      <dsp:txXfrm>
        <a:off x="1307" y="1003693"/>
        <a:ext cx="1275159" cy="1828169"/>
      </dsp:txXfrm>
    </dsp:sp>
    <dsp:sp modelId="{A3FE8310-F56C-4425-8D84-CF0B89996D3E}">
      <dsp:nvSpPr>
        <dsp:cNvPr id="0" name=""/>
        <dsp:cNvSpPr/>
      </dsp:nvSpPr>
      <dsp:spPr>
        <a:xfrm>
          <a:off x="1454989" y="493630"/>
          <a:ext cx="1275159" cy="510063"/>
        </a:xfrm>
        <a:prstGeom prst="rect">
          <a:avLst/>
        </a:prstGeom>
        <a:solidFill>
          <a:srgbClr val="0081C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MX" sz="1800" b="1" kern="1200" dirty="0">
              <a:latin typeface="Arial" panose="020B0604020202020204" pitchFamily="34" charset="0"/>
              <a:cs typeface="Arial" panose="020B0604020202020204" pitchFamily="34" charset="0"/>
            </a:rPr>
            <a:t>Estable</a:t>
          </a:r>
          <a:endParaRPr lang="en-US" sz="1800" b="1" kern="1200" dirty="0">
            <a:latin typeface="Arial" panose="020B0604020202020204" pitchFamily="34" charset="0"/>
            <a:cs typeface="Arial" panose="020B0604020202020204" pitchFamily="34" charset="0"/>
          </a:endParaRPr>
        </a:p>
      </dsp:txBody>
      <dsp:txXfrm>
        <a:off x="1454989" y="493630"/>
        <a:ext cx="1275159" cy="510063"/>
      </dsp:txXfrm>
    </dsp:sp>
    <dsp:sp modelId="{1C847FBC-7BF0-4D27-8566-0E601E34EFE2}">
      <dsp:nvSpPr>
        <dsp:cNvPr id="0" name=""/>
        <dsp:cNvSpPr/>
      </dsp:nvSpPr>
      <dsp:spPr>
        <a:xfrm>
          <a:off x="1461849" y="973803"/>
          <a:ext cx="1275159" cy="1828169"/>
        </a:xfrm>
        <a:prstGeom prst="rect">
          <a:avLst/>
        </a:prstGeom>
        <a:solidFill>
          <a:srgbClr val="E1F4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err="1">
              <a:latin typeface="Arial" panose="020B0604020202020204" pitchFamily="34" charset="0"/>
              <a:cs typeface="Arial" panose="020B0604020202020204" pitchFamily="34" charset="0"/>
            </a:rPr>
            <a:t>Influencia</a:t>
          </a:r>
          <a:r>
            <a:rPr lang="en-US" sz="1200" kern="1200" dirty="0">
              <a:latin typeface="Arial" panose="020B0604020202020204" pitchFamily="34" charset="0"/>
              <a:cs typeface="Arial" panose="020B0604020202020204" pitchFamily="34" charset="0"/>
            </a:rPr>
            <a:t> neutral 12 meses</a:t>
          </a:r>
        </a:p>
        <a:p>
          <a:pPr marL="114300" lvl="1" indent="-114300" algn="l" defTabSz="666750">
            <a:lnSpc>
              <a:spcPct val="90000"/>
            </a:lnSpc>
            <a:spcBef>
              <a:spcPct val="0"/>
            </a:spcBef>
            <a:spcAft>
              <a:spcPct val="15000"/>
            </a:spcAft>
            <a:buChar char="•"/>
          </a:pPr>
          <a:endParaRPr lang="en-US" sz="1500" kern="1200" dirty="0"/>
        </a:p>
      </dsp:txBody>
      <dsp:txXfrm>
        <a:off x="1461849" y="973803"/>
        <a:ext cx="1275159" cy="1828169"/>
      </dsp:txXfrm>
    </dsp:sp>
    <dsp:sp modelId="{B03A83D5-840B-416E-A25F-3AB32A869441}">
      <dsp:nvSpPr>
        <dsp:cNvPr id="0" name=""/>
        <dsp:cNvSpPr/>
      </dsp:nvSpPr>
      <dsp:spPr>
        <a:xfrm>
          <a:off x="2908670" y="493630"/>
          <a:ext cx="1275159" cy="510063"/>
        </a:xfrm>
        <a:prstGeom prst="rect">
          <a:avLst/>
        </a:prstGeom>
        <a:solidFill>
          <a:srgbClr val="0081C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MX" sz="1800" b="1" kern="1200" dirty="0">
              <a:latin typeface="Arial" panose="020B0604020202020204" pitchFamily="34" charset="0"/>
              <a:cs typeface="Arial" panose="020B0604020202020204" pitchFamily="34" charset="0"/>
            </a:rPr>
            <a:t>Negativa</a:t>
          </a:r>
          <a:endParaRPr lang="en-US" sz="1800" b="1" kern="1200" dirty="0">
            <a:latin typeface="Arial" panose="020B0604020202020204" pitchFamily="34" charset="0"/>
            <a:cs typeface="Arial" panose="020B0604020202020204" pitchFamily="34" charset="0"/>
          </a:endParaRPr>
        </a:p>
      </dsp:txBody>
      <dsp:txXfrm>
        <a:off x="2908670" y="493630"/>
        <a:ext cx="1275159" cy="510063"/>
      </dsp:txXfrm>
    </dsp:sp>
    <dsp:sp modelId="{678217B0-C7FA-489A-A6CD-13B4ECD96175}">
      <dsp:nvSpPr>
        <dsp:cNvPr id="0" name=""/>
        <dsp:cNvSpPr/>
      </dsp:nvSpPr>
      <dsp:spPr>
        <a:xfrm>
          <a:off x="2908670" y="1003693"/>
          <a:ext cx="1275159" cy="1828169"/>
        </a:xfrm>
        <a:prstGeom prst="rect">
          <a:avLst/>
        </a:prstGeom>
        <a:solidFill>
          <a:srgbClr val="E1F4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MX" sz="1200" kern="1200" dirty="0">
              <a:latin typeface="Arial" panose="020B0604020202020204" pitchFamily="34" charset="0"/>
              <a:cs typeface="Arial" panose="020B0604020202020204" pitchFamily="34" charset="0"/>
            </a:rPr>
            <a:t>Influencia negativa 12 meses</a:t>
          </a:r>
          <a:endParaRPr lang="en-U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n-U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s-MX" sz="1200" kern="1200" dirty="0">
              <a:latin typeface="Arial" panose="020B0604020202020204" pitchFamily="34" charset="0"/>
              <a:cs typeface="Arial" panose="020B0604020202020204" pitchFamily="34" charset="0"/>
            </a:rPr>
            <a:t>No significa que todas las compañías de ese mercado tienen esta perspectiva</a:t>
          </a:r>
          <a:endParaRPr lang="en-US" sz="1200" kern="1200" dirty="0">
            <a:latin typeface="Arial" panose="020B0604020202020204" pitchFamily="34" charset="0"/>
            <a:cs typeface="Arial" panose="020B0604020202020204" pitchFamily="34" charset="0"/>
          </a:endParaRPr>
        </a:p>
      </dsp:txBody>
      <dsp:txXfrm>
        <a:off x="2908670" y="1003693"/>
        <a:ext cx="1275159" cy="182816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9E88A-7D89-4A90-951F-EDC58FE97AA8}" type="datetimeFigureOut">
              <a:rPr lang="en-US" smtClean="0"/>
              <a:t>05/17/2023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2F0B2-1C42-427C-B328-5D8EC20E7C43}" type="slidenum">
              <a:rPr lang="en-US" smtClean="0"/>
              <a:t>‹#›</a:t>
            </a:fld>
            <a:endParaRPr lang="en-US"/>
          </a:p>
        </p:txBody>
      </p:sp>
    </p:spTree>
    <p:extLst>
      <p:ext uri="{BB962C8B-B14F-4D97-AF65-F5344CB8AC3E}">
        <p14:creationId xmlns:p14="http://schemas.microsoft.com/office/powerpoint/2010/main" val="1452732484"/>
      </p:ext>
    </p:extLst>
  </p:cSld>
  <p:clrMap bg1="lt1" tx1="dk1" bg2="lt2" tx2="dk2" accent1="accent1" accent2="accent2" accent3="accent3" accent4="accent4" accent5="accent5" accent6="accent6" hlink="hlink" folHlink="folHlink"/>
  <p:notesStyle>
    <a:lvl1pPr marL="0" algn="l" defTabSz="713117" rtl="0" eaLnBrk="1" latinLnBrk="0" hangingPunct="1">
      <a:defRPr sz="936" kern="1200">
        <a:solidFill>
          <a:schemeClr val="tx1"/>
        </a:solidFill>
        <a:latin typeface="+mn-lt"/>
        <a:ea typeface="+mn-ea"/>
        <a:cs typeface="+mn-cs"/>
      </a:defRPr>
    </a:lvl1pPr>
    <a:lvl2pPr marL="356560" algn="l" defTabSz="713117" rtl="0" eaLnBrk="1" latinLnBrk="0" hangingPunct="1">
      <a:defRPr sz="936" kern="1200">
        <a:solidFill>
          <a:schemeClr val="tx1"/>
        </a:solidFill>
        <a:latin typeface="+mn-lt"/>
        <a:ea typeface="+mn-ea"/>
        <a:cs typeface="+mn-cs"/>
      </a:defRPr>
    </a:lvl2pPr>
    <a:lvl3pPr marL="713117" algn="l" defTabSz="713117" rtl="0" eaLnBrk="1" latinLnBrk="0" hangingPunct="1">
      <a:defRPr sz="936" kern="1200">
        <a:solidFill>
          <a:schemeClr val="tx1"/>
        </a:solidFill>
        <a:latin typeface="+mn-lt"/>
        <a:ea typeface="+mn-ea"/>
        <a:cs typeface="+mn-cs"/>
      </a:defRPr>
    </a:lvl3pPr>
    <a:lvl4pPr marL="1069676" algn="l" defTabSz="713117" rtl="0" eaLnBrk="1" latinLnBrk="0" hangingPunct="1">
      <a:defRPr sz="936" kern="1200">
        <a:solidFill>
          <a:schemeClr val="tx1"/>
        </a:solidFill>
        <a:latin typeface="+mn-lt"/>
        <a:ea typeface="+mn-ea"/>
        <a:cs typeface="+mn-cs"/>
      </a:defRPr>
    </a:lvl4pPr>
    <a:lvl5pPr marL="1426236" algn="l" defTabSz="713117" rtl="0" eaLnBrk="1" latinLnBrk="0" hangingPunct="1">
      <a:defRPr sz="936" kern="1200">
        <a:solidFill>
          <a:schemeClr val="tx1"/>
        </a:solidFill>
        <a:latin typeface="+mn-lt"/>
        <a:ea typeface="+mn-ea"/>
        <a:cs typeface="+mn-cs"/>
      </a:defRPr>
    </a:lvl5pPr>
    <a:lvl6pPr marL="1782795" algn="l" defTabSz="713117" rtl="0" eaLnBrk="1" latinLnBrk="0" hangingPunct="1">
      <a:defRPr sz="936" kern="1200">
        <a:solidFill>
          <a:schemeClr val="tx1"/>
        </a:solidFill>
        <a:latin typeface="+mn-lt"/>
        <a:ea typeface="+mn-ea"/>
        <a:cs typeface="+mn-cs"/>
      </a:defRPr>
    </a:lvl6pPr>
    <a:lvl7pPr marL="2139354" algn="l" defTabSz="713117" rtl="0" eaLnBrk="1" latinLnBrk="0" hangingPunct="1">
      <a:defRPr sz="936" kern="1200">
        <a:solidFill>
          <a:schemeClr val="tx1"/>
        </a:solidFill>
        <a:latin typeface="+mn-lt"/>
        <a:ea typeface="+mn-ea"/>
        <a:cs typeface="+mn-cs"/>
      </a:defRPr>
    </a:lvl7pPr>
    <a:lvl8pPr marL="2495912" algn="l" defTabSz="713117" rtl="0" eaLnBrk="1" latinLnBrk="0" hangingPunct="1">
      <a:defRPr sz="936" kern="1200">
        <a:solidFill>
          <a:schemeClr val="tx1"/>
        </a:solidFill>
        <a:latin typeface="+mn-lt"/>
        <a:ea typeface="+mn-ea"/>
        <a:cs typeface="+mn-cs"/>
      </a:defRPr>
    </a:lvl8pPr>
    <a:lvl9pPr marL="2852472" algn="l" defTabSz="713117"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33346"/>
            <a:ext cx="7886700" cy="41141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4"/>
          <p:cNvSpPr>
            <a:spLocks noGrp="1"/>
          </p:cNvSpPr>
          <p:nvPr>
            <p:ph type="sldNum" sz="quarter" idx="4"/>
          </p:nvPr>
        </p:nvSpPr>
        <p:spPr>
          <a:xfrm>
            <a:off x="3912220" y="5449229"/>
            <a:ext cx="1319561" cy="265771"/>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16515A6D-649C-494E-BFDA-596979207E7F}" type="slidenum">
              <a:rPr lang="en-US" smtClean="0"/>
              <a:pPr/>
              <a:t>‹#›</a:t>
            </a:fld>
            <a:endParaRPr lang="en-US"/>
          </a:p>
        </p:txBody>
      </p:sp>
      <p:sp>
        <p:nvSpPr>
          <p:cNvPr id="9" name="Title 1"/>
          <p:cNvSpPr>
            <a:spLocks noGrp="1"/>
          </p:cNvSpPr>
          <p:nvPr>
            <p:ph type="title" hasCustomPrompt="1"/>
          </p:nvPr>
        </p:nvSpPr>
        <p:spPr>
          <a:xfrm>
            <a:off x="553922" y="178762"/>
            <a:ext cx="7856622" cy="591275"/>
          </a:xfrm>
        </p:spPr>
        <p:txBody>
          <a:bodyPr/>
          <a:lstStyle>
            <a:lvl1pPr>
              <a:defRPr/>
            </a:lvl1pPr>
          </a:lstStyle>
          <a:p>
            <a:r>
              <a:rPr lang="en-US" dirty="0"/>
              <a:t>Add Title Here</a:t>
            </a:r>
          </a:p>
        </p:txBody>
      </p:sp>
      <p:cxnSp>
        <p:nvCxnSpPr>
          <p:cNvPr id="10" name="Straight Connector 9"/>
          <p:cNvCxnSpPr/>
          <p:nvPr userDrawn="1"/>
        </p:nvCxnSpPr>
        <p:spPr>
          <a:xfrm flipV="1">
            <a:off x="640080" y="762000"/>
            <a:ext cx="7863840" cy="10792"/>
          </a:xfrm>
          <a:prstGeom prst="line">
            <a:avLst/>
          </a:prstGeom>
          <a:ln>
            <a:solidFill>
              <a:srgbClr val="005A99"/>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662117" y="5511394"/>
            <a:ext cx="2743200" cy="23596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strike="noStrike" kern="1200" baseline="30000" dirty="0">
                <a:solidFill>
                  <a:schemeClr val="tx1"/>
                </a:solidFill>
                <a:latin typeface="+mn-lt"/>
                <a:ea typeface="+mn-ea"/>
                <a:cs typeface="+mn-cs"/>
              </a:rPr>
              <a:t>Our Insight, Your Advantage™</a:t>
            </a:r>
          </a:p>
        </p:txBody>
      </p:sp>
    </p:spTree>
    <p:extLst>
      <p:ext uri="{BB962C8B-B14F-4D97-AF65-F5344CB8AC3E}">
        <p14:creationId xmlns:p14="http://schemas.microsoft.com/office/powerpoint/2010/main" val="281927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4"/>
          <p:cNvSpPr>
            <a:spLocks noGrp="1"/>
          </p:cNvSpPr>
          <p:nvPr>
            <p:ph type="sldNum" sz="quarter" idx="4"/>
          </p:nvPr>
        </p:nvSpPr>
        <p:spPr>
          <a:xfrm>
            <a:off x="3912220" y="5449229"/>
            <a:ext cx="1319561" cy="265771"/>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16515A6D-649C-494E-BFDA-596979207E7F}" type="slidenum">
              <a:rPr lang="en-US" smtClean="0"/>
              <a:pPr/>
              <a:t>‹#›</a:t>
            </a:fld>
            <a:endParaRPr lang="en-US"/>
          </a:p>
        </p:txBody>
      </p:sp>
      <p:cxnSp>
        <p:nvCxnSpPr>
          <p:cNvPr id="9" name="Straight Connector 8"/>
          <p:cNvCxnSpPr/>
          <p:nvPr userDrawn="1"/>
        </p:nvCxnSpPr>
        <p:spPr>
          <a:xfrm flipV="1">
            <a:off x="640080" y="762000"/>
            <a:ext cx="7863840" cy="10792"/>
          </a:xfrm>
          <a:prstGeom prst="line">
            <a:avLst/>
          </a:prstGeom>
          <a:ln>
            <a:solidFill>
              <a:srgbClr val="005A99"/>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553922" y="178762"/>
            <a:ext cx="7856622" cy="591275"/>
          </a:xfrm>
        </p:spPr>
        <p:txBody>
          <a:bodyPr/>
          <a:lstStyle>
            <a:lvl1pPr>
              <a:defRPr/>
            </a:lvl1pPr>
          </a:lstStyle>
          <a:p>
            <a:r>
              <a:rPr lang="en-US" dirty="0"/>
              <a:t>Add Title Here</a:t>
            </a:r>
          </a:p>
        </p:txBody>
      </p:sp>
      <p:sp>
        <p:nvSpPr>
          <p:cNvPr id="6" name="Content Placeholder 2"/>
          <p:cNvSpPr>
            <a:spLocks noGrp="1"/>
          </p:cNvSpPr>
          <p:nvPr>
            <p:ph idx="1"/>
          </p:nvPr>
        </p:nvSpPr>
        <p:spPr>
          <a:xfrm>
            <a:off x="628650" y="1033346"/>
            <a:ext cx="3789045" cy="41141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0"/>
          </p:nvPr>
        </p:nvSpPr>
        <p:spPr>
          <a:xfrm>
            <a:off x="4714875" y="1033345"/>
            <a:ext cx="3789045" cy="41141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userDrawn="1"/>
        </p:nvSpPr>
        <p:spPr>
          <a:xfrm>
            <a:off x="662117" y="5511394"/>
            <a:ext cx="2743200" cy="23596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strike="noStrike" kern="1200" baseline="30000" dirty="0">
                <a:solidFill>
                  <a:schemeClr val="tx1"/>
                </a:solidFill>
                <a:latin typeface="+mn-lt"/>
                <a:ea typeface="+mn-ea"/>
                <a:cs typeface="+mn-cs"/>
              </a:rPr>
              <a:t>Our Insight, Your Advantage™</a:t>
            </a:r>
          </a:p>
        </p:txBody>
      </p:sp>
    </p:spTree>
    <p:extLst>
      <p:ext uri="{BB962C8B-B14F-4D97-AF65-F5344CB8AC3E}">
        <p14:creationId xmlns:p14="http://schemas.microsoft.com/office/powerpoint/2010/main" val="84611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Slide Number Placeholder 4"/>
          <p:cNvSpPr>
            <a:spLocks noGrp="1"/>
          </p:cNvSpPr>
          <p:nvPr>
            <p:ph type="sldNum" sz="quarter" idx="4"/>
          </p:nvPr>
        </p:nvSpPr>
        <p:spPr>
          <a:xfrm>
            <a:off x="3912220" y="5449229"/>
            <a:ext cx="1319561" cy="265771"/>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16515A6D-649C-494E-BFDA-596979207E7F}" type="slidenum">
              <a:rPr lang="en-US" smtClean="0"/>
              <a:pPr/>
              <a:t>‹#›</a:t>
            </a:fld>
            <a:endParaRPr lang="en-US"/>
          </a:p>
        </p:txBody>
      </p:sp>
      <p:cxnSp>
        <p:nvCxnSpPr>
          <p:cNvPr id="9" name="Straight Connector 8"/>
          <p:cNvCxnSpPr/>
          <p:nvPr userDrawn="1"/>
        </p:nvCxnSpPr>
        <p:spPr>
          <a:xfrm flipV="1">
            <a:off x="640080" y="762000"/>
            <a:ext cx="7863840" cy="10792"/>
          </a:xfrm>
          <a:prstGeom prst="line">
            <a:avLst/>
          </a:prstGeom>
          <a:ln>
            <a:solidFill>
              <a:srgbClr val="005A99"/>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553922" y="178762"/>
            <a:ext cx="7856622" cy="591275"/>
          </a:xfrm>
        </p:spPr>
        <p:txBody>
          <a:bodyPr/>
          <a:lstStyle>
            <a:lvl1pPr>
              <a:defRPr/>
            </a:lvl1pPr>
          </a:lstStyle>
          <a:p>
            <a:r>
              <a:rPr lang="en-US" dirty="0"/>
              <a:t>Add Title Here</a:t>
            </a:r>
          </a:p>
        </p:txBody>
      </p:sp>
      <p:sp>
        <p:nvSpPr>
          <p:cNvPr id="6" name="TextBox 5"/>
          <p:cNvSpPr txBox="1"/>
          <p:nvPr userDrawn="1"/>
        </p:nvSpPr>
        <p:spPr>
          <a:xfrm>
            <a:off x="662117" y="5511394"/>
            <a:ext cx="2743200" cy="23596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strike="noStrike" kern="1200" baseline="30000" dirty="0">
                <a:solidFill>
                  <a:schemeClr val="tx1"/>
                </a:solidFill>
                <a:latin typeface="+mn-lt"/>
                <a:ea typeface="+mn-ea"/>
                <a:cs typeface="+mn-cs"/>
              </a:rPr>
              <a:t>Our Insight, Your Advantage™</a:t>
            </a:r>
          </a:p>
        </p:txBody>
      </p:sp>
    </p:spTree>
    <p:extLst>
      <p:ext uri="{BB962C8B-B14F-4D97-AF65-F5344CB8AC3E}">
        <p14:creationId xmlns:p14="http://schemas.microsoft.com/office/powerpoint/2010/main" val="359963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286000"/>
          </a:xfrm>
          <a:prstGeom prst="rect">
            <a:avLst/>
          </a:prstGeom>
        </p:spPr>
      </p:pic>
      <p:sp>
        <p:nvSpPr>
          <p:cNvPr id="4" name="TextBox 3"/>
          <p:cNvSpPr txBox="1"/>
          <p:nvPr userDrawn="1"/>
        </p:nvSpPr>
        <p:spPr>
          <a:xfrm>
            <a:off x="662117" y="5511394"/>
            <a:ext cx="2743200" cy="23596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strike="noStrike" kern="1200" baseline="30000" dirty="0">
                <a:solidFill>
                  <a:schemeClr val="tx1"/>
                </a:solidFill>
                <a:latin typeface="+mn-lt"/>
                <a:ea typeface="+mn-ea"/>
                <a:cs typeface="+mn-cs"/>
              </a:rPr>
              <a:t>Our Insight, Your Advantage™</a:t>
            </a:r>
          </a:p>
        </p:txBody>
      </p:sp>
    </p:spTree>
    <p:extLst>
      <p:ext uri="{BB962C8B-B14F-4D97-AF65-F5344CB8AC3E}">
        <p14:creationId xmlns:p14="http://schemas.microsoft.com/office/powerpoint/2010/main" val="384561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pyright">
    <p:spTree>
      <p:nvGrpSpPr>
        <p:cNvPr id="1" name=""/>
        <p:cNvGrpSpPr/>
        <p:nvPr/>
      </p:nvGrpSpPr>
      <p:grpSpPr>
        <a:xfrm>
          <a:off x="0" y="0"/>
          <a:ext cx="0" cy="0"/>
          <a:chOff x="0" y="0"/>
          <a:chExt cx="0" cy="0"/>
        </a:xfrm>
      </p:grpSpPr>
      <p:sp>
        <p:nvSpPr>
          <p:cNvPr id="4" name="Content Placeholder 2"/>
          <p:cNvSpPr txBox="1">
            <a:spLocks/>
          </p:cNvSpPr>
          <p:nvPr userDrawn="1"/>
        </p:nvSpPr>
        <p:spPr>
          <a:xfrm>
            <a:off x="594360" y="895548"/>
            <a:ext cx="7955279" cy="4077093"/>
          </a:xfrm>
          <a:prstGeom prst="rect">
            <a:avLst/>
          </a:prstGeom>
        </p:spPr>
        <p:txBody>
          <a:bodyPr>
            <a:normAutofit/>
          </a:bodyPr>
          <a:lst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charset="0"/>
              <a:buNone/>
              <a:defRPr/>
            </a:pPr>
            <a:r>
              <a:rPr lang="en-GB" sz="825" dirty="0">
                <a:solidFill>
                  <a:schemeClr val="tx1">
                    <a:lumMod val="65000"/>
                    <a:lumOff val="35000"/>
                  </a:schemeClr>
                </a:solidFill>
                <a:latin typeface="Arial" panose="020B0604020202020204" pitchFamily="34" charset="0"/>
                <a:cs typeface="Arial" panose="020B0604020202020204" pitchFamily="34" charset="0"/>
              </a:rPr>
              <a:t>© AM Best Company, Inc. (AMB) and/or its licensors and affiliates. All rights reserved. ALL INFORMATION CONTAINED HEREIN IS PROTECTED BY COPYRIGHT LAW AND NONE OF SUCH INFORMATION MAY BE COPIED OR OTHERWISE REPRODUCED, REPACKAGED, FURTHER TRANSMITTED, TRANSFERRED, DISSEMINATED, REDISTRIBUTED OR RESOLD, OR STORED FOR SUBSEQUENT USE FOR ANY SUCH PURPOSE, IN WHOLE OR IN PART, IN ANY FORM OR MANNER OR BY ANY MEANS WHATSOEVER, BY ANY PERSON WITHOUT AMB’s PRIOR WRITTEN CONSENT. All information contained herein is obtained by AMB from sources believed by it to be accurate and reliable. AMB does not audit or otherwise independently verify the accuracy or reliability of information received or otherwise used and therefore all information contained herein is provided “AS IS” without warranty of any kind. Under no circumstances shall AMB have any liability to any person or entity for (a) any loss or damage in whole or in part caused by, resulting from, or relating to, any error (negligent or otherwise) or other circumstance or contingency within or outside the control of AMB or any of its directors, officers, employees or agents in connection with the procurement, collection, compilation, analysis, interpretation, communication, publication or delivery of any such information, or (b) any direct, indirect, special, consequential, compensatory or incidental damages whatsoever (including without limitation, lost profits), even if AMB  is advised in advance of the possibility of such damages, resulting from the use of or inability to use, any such information. The credit ratings, financial reporting analysis, projections, and other observations, if any, constituting part of the information contained herein are, and must be construed solely as, statements of opinion and not statements of fact or recommendations to purchase, sell or hold any securities, insurance policies, contracts or any other financial obligations, nor does it address the suitability of any particular financial obligation for a specific purpose or purchaser.  Credit risk is the risk that an entity may not meet its contractual, financial obligations as they come due. Credit ratings do not address any other risk, including but not limited to, liquidity risk, market value risk or price volatility of rated securities. AMB is not an investment advisor and does not offer consulting or advisory services, nor does the company or its rating analysts offer any form of structuring or financial advice. NO WARRANTY, EXPRESS OR IMPLIED, AS TO THE ACCURACY, TIMELINESS, COMPLETENESS, MERCHANTABILITY OR FITNESS FOR ANY PARTICULAR PURPOSE OF ANY SUCH RATING OR OTHER OPINION OR INFORMATION IS GIVEN OR MADE BY AMB IN ANY FORM OR MANNER WHATSOEVER. Each credit rating or other opinion must be weighed solely as one factor in any investment or purchasing decision made by or on behalf of any user of the information contained herein, and each such user must accordingly make its own study and evaluation of each security or other financial obligation and of each issuer and guarantor of, and each provider of credit support for, each security or other financial obligation that it may consider purchasing, holding or selling.</a:t>
            </a:r>
            <a:endParaRPr lang="en-US" sz="825"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Slide Number Placeholder 4"/>
          <p:cNvSpPr>
            <a:spLocks noGrp="1"/>
          </p:cNvSpPr>
          <p:nvPr>
            <p:ph type="sldNum" sz="quarter" idx="4"/>
          </p:nvPr>
        </p:nvSpPr>
        <p:spPr>
          <a:xfrm>
            <a:off x="3912220" y="5449229"/>
            <a:ext cx="1319561" cy="265771"/>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16515A6D-649C-494E-BFDA-596979207E7F}" type="slidenum">
              <a:rPr lang="en-US" smtClean="0"/>
              <a:pPr/>
              <a:t>‹#›</a:t>
            </a:fld>
            <a:endParaRPr lang="en-US"/>
          </a:p>
        </p:txBody>
      </p:sp>
      <p:cxnSp>
        <p:nvCxnSpPr>
          <p:cNvPr id="9" name="Straight Connector 8"/>
          <p:cNvCxnSpPr/>
          <p:nvPr userDrawn="1"/>
        </p:nvCxnSpPr>
        <p:spPr>
          <a:xfrm flipV="1">
            <a:off x="640080" y="762000"/>
            <a:ext cx="7863840" cy="10792"/>
          </a:xfrm>
          <a:prstGeom prst="line">
            <a:avLst/>
          </a:prstGeom>
          <a:ln>
            <a:solidFill>
              <a:srgbClr val="005A99"/>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662117" y="5511394"/>
            <a:ext cx="2743200" cy="23596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strike="noStrike" kern="1200" baseline="30000" dirty="0">
                <a:solidFill>
                  <a:schemeClr val="tx1"/>
                </a:solidFill>
                <a:latin typeface="+mn-lt"/>
                <a:ea typeface="+mn-ea"/>
                <a:cs typeface="+mn-cs"/>
              </a:rPr>
              <a:t>Our Insight, Your Advantage™</a:t>
            </a:r>
          </a:p>
        </p:txBody>
      </p:sp>
    </p:spTree>
    <p:extLst>
      <p:ext uri="{BB962C8B-B14F-4D97-AF65-F5344CB8AC3E}">
        <p14:creationId xmlns:p14="http://schemas.microsoft.com/office/powerpoint/2010/main" val="423063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3800475" y="5359085"/>
            <a:ext cx="1543050" cy="304271"/>
          </a:xfrm>
          <a:prstGeom prst="rect">
            <a:avLst/>
          </a:prstGeom>
        </p:spPr>
        <p:txBody>
          <a:bodyPr anchor="ctr"/>
          <a:lstStyle>
            <a:lvl1pPr algn="ctr">
              <a:defRPr sz="750">
                <a:solidFill>
                  <a:schemeClr val="bg2">
                    <a:lumMod val="50000"/>
                  </a:schemeClr>
                </a:solidFill>
                <a:latin typeface="Arial" panose="020B0604020202020204" pitchFamily="34" charset="0"/>
                <a:cs typeface="Arial" panose="020B0604020202020204" pitchFamily="34" charset="0"/>
              </a:defRPr>
            </a:lvl1pPr>
          </a:lstStyle>
          <a:p>
            <a:pPr defTabSz="685800">
              <a:defRPr/>
            </a:pPr>
            <a:fld id="{48F63A3B-78C7-47BE-AE5E-E10140E04643}" type="slidenum">
              <a:rPr lang="en-US" smtClean="0">
                <a:solidFill>
                  <a:srgbClr val="FFFFFF">
                    <a:lumMod val="50000"/>
                  </a:srgbClr>
                </a:solidFill>
              </a:rPr>
              <a:pPr defTabSz="685800">
                <a:defRPr/>
              </a:pPr>
              <a:t>‹#›</a:t>
            </a:fld>
            <a:endParaRPr lang="en-US" dirty="0">
              <a:solidFill>
                <a:srgbClr val="FFFFFF">
                  <a:lumMod val="50000"/>
                </a:srgbClr>
              </a:solidFill>
            </a:endParaRPr>
          </a:p>
        </p:txBody>
      </p:sp>
    </p:spTree>
    <p:extLst>
      <p:ext uri="{BB962C8B-B14F-4D97-AF65-F5344CB8AC3E}">
        <p14:creationId xmlns:p14="http://schemas.microsoft.com/office/powerpoint/2010/main" val="212030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628649" y="5261489"/>
            <a:ext cx="6686551" cy="155252"/>
          </a:xfrm>
          <a:prstGeom prst="rect">
            <a:avLst/>
          </a:prstGeom>
          <a:gradFill flip="none" rotWithShape="1">
            <a:gsLst>
              <a:gs pos="0">
                <a:srgbClr val="006EAE"/>
              </a:gs>
              <a:gs pos="74000">
                <a:srgbClr val="499BCA"/>
              </a:gs>
              <a:gs pos="83000">
                <a:srgbClr val="88BEDE">
                  <a:alpha val="78000"/>
                </a:srgbClr>
              </a:gs>
              <a:gs pos="100000">
                <a:srgbClr val="348EC1">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4"/>
          </a:p>
        </p:txBody>
      </p:sp>
      <p:sp>
        <p:nvSpPr>
          <p:cNvPr id="6" name="Slide Number Placeholder 4"/>
          <p:cNvSpPr>
            <a:spLocks noGrp="1"/>
          </p:cNvSpPr>
          <p:nvPr>
            <p:ph type="sldNum" sz="quarter" idx="4"/>
          </p:nvPr>
        </p:nvSpPr>
        <p:spPr>
          <a:xfrm>
            <a:off x="3912220" y="5449229"/>
            <a:ext cx="1319561" cy="265771"/>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16515A6D-649C-494E-BFDA-596979207E7F}" type="slidenum">
              <a:rPr lang="en-US" smtClean="0"/>
              <a:pPr/>
              <a:t>‹#›</a:t>
            </a:fld>
            <a:endParaRPr lang="en-US"/>
          </a:p>
        </p:txBody>
      </p:sp>
      <p:pic>
        <p:nvPicPr>
          <p:cNvPr id="5" name="Picture 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71674" y="5158642"/>
            <a:ext cx="1193901" cy="360947"/>
          </a:xfrm>
          <a:prstGeom prst="rect">
            <a:avLst/>
          </a:prstGeom>
        </p:spPr>
      </p:pic>
    </p:spTree>
    <p:extLst>
      <p:ext uri="{BB962C8B-B14F-4D97-AF65-F5344CB8AC3E}">
        <p14:creationId xmlns:p14="http://schemas.microsoft.com/office/powerpoint/2010/main" val="2366815707"/>
      </p:ext>
    </p:extLst>
  </p:cSld>
  <p:clrMap bg1="lt1" tx1="dk1" bg2="lt2" tx2="dk2" accent1="accent1" accent2="accent2" accent3="accent3" accent4="accent4" accent5="accent5" accent6="accent6" hlink="hlink" folHlink="folHlink"/>
  <p:sldLayoutIdLst>
    <p:sldLayoutId id="2147483658" r:id="rId1"/>
    <p:sldLayoutId id="2147483662" r:id="rId2"/>
    <p:sldLayoutId id="2147483671" r:id="rId3"/>
    <p:sldLayoutId id="2147483668" r:id="rId4"/>
    <p:sldLayoutId id="2147483670" r:id="rId5"/>
    <p:sldLayoutId id="2147483672" r:id="rId6"/>
  </p:sldLayoutIdLst>
  <p:hf hdr="0" ftr="0" dt="0"/>
  <p:txStyles>
    <p:titleStyle>
      <a:lvl1pPr algn="l" defTabSz="685800" rtl="0" eaLnBrk="1" latinLnBrk="0" hangingPunct="1">
        <a:lnSpc>
          <a:spcPct val="90000"/>
        </a:lnSpc>
        <a:spcBef>
          <a:spcPct val="0"/>
        </a:spcBef>
        <a:buNone/>
        <a:defRPr sz="2800" b="1" kern="1200">
          <a:solidFill>
            <a:srgbClr val="005A99"/>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arlos.Delatorre@ambest.com"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861" y="2429416"/>
            <a:ext cx="9058275" cy="1224519"/>
          </a:xfrm>
          <a:prstGeom prst="rect">
            <a:avLst/>
          </a:prstGeom>
        </p:spPr>
        <p:txBody>
          <a:bodyPr tIns="0" anchor="ctr">
            <a:normAutofit/>
          </a:bodyPr>
          <a:lstStyle>
            <a:lvl1pPr algn="ctr" defTabSz="914400" rtl="0" eaLnBrk="1" latinLnBrk="0" hangingPunct="1">
              <a:lnSpc>
                <a:spcPct val="90000"/>
              </a:lnSpc>
              <a:spcBef>
                <a:spcPct val="0"/>
              </a:spcBef>
              <a:buNone/>
              <a:defRPr sz="3600" b="1" u="none" kern="1200">
                <a:solidFill>
                  <a:schemeClr val="tx1"/>
                </a:solidFill>
                <a:latin typeface="Arial" panose="020B0604020202020204" pitchFamily="34" charset="0"/>
                <a:ea typeface="+mj-ea"/>
                <a:cs typeface="Arial" panose="020B0604020202020204" pitchFamily="34" charset="0"/>
              </a:defRPr>
            </a:lvl1pPr>
          </a:lstStyle>
          <a:p>
            <a:r>
              <a:rPr lang="en-US" sz="2400" dirty="0" err="1"/>
              <a:t>Visión</a:t>
            </a:r>
            <a:r>
              <a:rPr lang="en-US" sz="2400" dirty="0"/>
              <a:t> de AM Best del mercado </a:t>
            </a:r>
            <a:r>
              <a:rPr lang="en-US" sz="2400" dirty="0" err="1"/>
              <a:t>latinoamericano</a:t>
            </a:r>
            <a:r>
              <a:rPr lang="en-US" sz="2400" dirty="0"/>
              <a:t> de Seguros</a:t>
            </a:r>
          </a:p>
        </p:txBody>
      </p:sp>
      <p:sp>
        <p:nvSpPr>
          <p:cNvPr id="7" name="Subtitle 2"/>
          <p:cNvSpPr txBox="1">
            <a:spLocks/>
          </p:cNvSpPr>
          <p:nvPr/>
        </p:nvSpPr>
        <p:spPr>
          <a:xfrm>
            <a:off x="-84408" y="3485122"/>
            <a:ext cx="9439422" cy="1830300"/>
          </a:xfrm>
          <a:prstGeom prst="rect">
            <a:avLst/>
          </a:prstGeom>
        </p:spPr>
        <p:txBody>
          <a:bodyPr lIns="228600" tIns="0" rIns="228600" bIns="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000" b="1" dirty="0">
                <a:solidFill>
                  <a:srgbClr val="005A99"/>
                </a:solidFill>
                <a:latin typeface="Arial" panose="020B0604020202020204" pitchFamily="34" charset="0"/>
                <a:cs typeface="Arial" panose="020B0604020202020204" pitchFamily="34" charset="0"/>
              </a:rPr>
              <a:t>Carlos De la Torre – Managing Director, AM Best América Latina</a:t>
            </a:r>
            <a:br>
              <a:rPr lang="en-US" sz="2200" b="1" dirty="0">
                <a:solidFill>
                  <a:srgbClr val="005A99"/>
                </a:solidFill>
                <a:latin typeface="Arial" panose="020B0604020202020204" pitchFamily="34" charset="0"/>
                <a:cs typeface="Arial" panose="020B0604020202020204" pitchFamily="34" charset="0"/>
              </a:rPr>
            </a:br>
            <a:endParaRPr lang="en-US" sz="2200" b="1" dirty="0">
              <a:solidFill>
                <a:srgbClr val="005A99"/>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800" b="1" dirty="0">
              <a:latin typeface="Arial" panose="020B0604020202020204" pitchFamily="34" charset="0"/>
              <a:cs typeface="Arial" panose="020B0604020202020204" pitchFamily="34" charset="0"/>
            </a:endParaRPr>
          </a:p>
          <a:p>
            <a:pPr marL="0" indent="0" algn="ctr">
              <a:lnSpc>
                <a:spcPct val="100000"/>
              </a:lnSpc>
              <a:spcBef>
                <a:spcPts val="0"/>
              </a:spcBef>
              <a:buNone/>
            </a:pPr>
            <a:r>
              <a:rPr lang="en-US" sz="1800" b="1" dirty="0">
                <a:latin typeface="Arial" panose="020B0604020202020204" pitchFamily="34" charset="0"/>
                <a:cs typeface="Arial" panose="020B0604020202020204" pitchFamily="34" charset="0"/>
              </a:rPr>
              <a:t>3ra Jornada del </a:t>
            </a:r>
            <a:r>
              <a:rPr lang="en-US" sz="1800" b="1" dirty="0" err="1">
                <a:latin typeface="Arial" panose="020B0604020202020204" pitchFamily="34" charset="0"/>
                <a:cs typeface="Arial" panose="020B0604020202020204" pitchFamily="34" charset="0"/>
              </a:rPr>
              <a:t>Reaseguro</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Argentino</a:t>
            </a:r>
            <a:r>
              <a:rPr lang="en-US" sz="1800" b="1" dirty="0">
                <a:latin typeface="Arial" panose="020B0604020202020204" pitchFamily="34" charset="0"/>
                <a:cs typeface="Arial" panose="020B0604020202020204" pitchFamily="34" charset="0"/>
              </a:rPr>
              <a:t> y </a:t>
            </a:r>
            <a:r>
              <a:rPr lang="en-US" sz="1800" b="1" dirty="0" err="1">
                <a:latin typeface="Arial" panose="020B0604020202020204" pitchFamily="34" charset="0"/>
                <a:cs typeface="Arial" panose="020B0604020202020204" pitchFamily="34" charset="0"/>
              </a:rPr>
              <a:t>Latinoamericano</a:t>
            </a:r>
            <a:r>
              <a:rPr lang="en-US" sz="1800" b="1" dirty="0">
                <a:latin typeface="Arial" panose="020B0604020202020204" pitchFamily="34" charset="0"/>
                <a:cs typeface="Arial" panose="020B0604020202020204" pitchFamily="34" charset="0"/>
              </a:rPr>
              <a:t> </a:t>
            </a:r>
          </a:p>
          <a:p>
            <a:pPr marL="0" indent="0" algn="ctr">
              <a:lnSpc>
                <a:spcPct val="100000"/>
              </a:lnSpc>
              <a:spcBef>
                <a:spcPts val="0"/>
              </a:spcBef>
              <a:buNone/>
            </a:pPr>
            <a:endParaRPr lang="en-US" sz="1400" b="1" dirty="0">
              <a:latin typeface="Arial" panose="020B0604020202020204" pitchFamily="34" charset="0"/>
              <a:cs typeface="Arial" panose="020B0604020202020204" pitchFamily="34" charset="0"/>
            </a:endParaRPr>
          </a:p>
          <a:p>
            <a:pPr marL="0" indent="0" algn="ctr">
              <a:lnSpc>
                <a:spcPct val="100000"/>
              </a:lnSpc>
              <a:spcBef>
                <a:spcPts val="0"/>
              </a:spcBef>
              <a:buNone/>
            </a:pPr>
            <a:r>
              <a:rPr lang="en-US" sz="1400" b="1" dirty="0">
                <a:latin typeface="Arial" panose="020B0604020202020204" pitchFamily="34" charset="0"/>
                <a:cs typeface="Arial" panose="020B0604020202020204" pitchFamily="34" charset="0"/>
              </a:rPr>
              <a:t>Buenos Aires, Argentina, 23 de Mayo de 2023</a:t>
            </a:r>
          </a:p>
          <a:p>
            <a:pPr marL="0" indent="0" algn="ctr">
              <a:lnSpc>
                <a:spcPct val="100000"/>
              </a:lnSpc>
              <a:spcBef>
                <a:spcPts val="0"/>
              </a:spcBef>
              <a:buNone/>
            </a:pPr>
            <a:r>
              <a:rPr lang="en-US" sz="16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29063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10</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México</a:t>
            </a:r>
            <a:endParaRPr lang="en-US" dirty="0"/>
          </a:p>
        </p:txBody>
      </p:sp>
      <p:sp>
        <p:nvSpPr>
          <p:cNvPr id="8" name="Content Placeholder 7"/>
          <p:cNvSpPr>
            <a:spLocks noGrp="1"/>
          </p:cNvSpPr>
          <p:nvPr>
            <p:ph idx="1"/>
          </p:nvPr>
        </p:nvSpPr>
        <p:spPr>
          <a:xfrm>
            <a:off x="553921" y="800437"/>
            <a:ext cx="5722913" cy="4114123"/>
          </a:xfrm>
        </p:spPr>
        <p:txBody>
          <a:bodyPr>
            <a:normAutofit lnSpcReduction="10000"/>
          </a:bodyPr>
          <a:lstStyle/>
          <a:p>
            <a:pPr marL="0" indent="0">
              <a:buNone/>
            </a:pPr>
            <a:r>
              <a:rPr lang="es-MX" sz="2200" dirty="0"/>
              <a:t>Perspectiva – Permanece en </a:t>
            </a:r>
            <a:r>
              <a:rPr lang="es-MX" sz="2200" b="1" dirty="0"/>
              <a:t>Negativa</a:t>
            </a:r>
            <a:endParaRPr lang="es-MX" sz="2000" dirty="0"/>
          </a:p>
          <a:p>
            <a:pPr marL="0" indent="0">
              <a:buNone/>
            </a:pPr>
            <a:r>
              <a:rPr lang="es-MX" sz="1900" dirty="0"/>
              <a:t>Factores</a:t>
            </a:r>
          </a:p>
          <a:p>
            <a:pPr marL="457200">
              <a:lnSpc>
                <a:spcPct val="122000"/>
              </a:lnSpc>
              <a:spcBef>
                <a:spcPts val="615"/>
              </a:spcBef>
              <a:buFont typeface="Arial" panose="020B0604020202020204" pitchFamily="34" charset="0"/>
              <a:buChar char="-"/>
            </a:pPr>
            <a:r>
              <a:rPr lang="es-MX" sz="1400" dirty="0"/>
              <a:t>Bajos prospectos de crecimiento económico (de 3% a 1.9%)</a:t>
            </a:r>
          </a:p>
          <a:p>
            <a:pPr marL="457200">
              <a:lnSpc>
                <a:spcPct val="122000"/>
              </a:lnSpc>
              <a:spcBef>
                <a:spcPts val="615"/>
              </a:spcBef>
              <a:buFont typeface="Arial" panose="020B0604020202020204" pitchFamily="34" charset="0"/>
              <a:buChar char="-"/>
            </a:pPr>
            <a:r>
              <a:rPr lang="es-MX" sz="1400" dirty="0"/>
              <a:t>Ajustes a la baja en proyecciones del PIB</a:t>
            </a:r>
          </a:p>
          <a:p>
            <a:pPr marL="457200">
              <a:lnSpc>
                <a:spcPct val="122000"/>
              </a:lnSpc>
              <a:spcBef>
                <a:spcPts val="615"/>
              </a:spcBef>
              <a:buFont typeface="Arial" panose="020B0604020202020204" pitchFamily="34" charset="0"/>
              <a:buChar char="-"/>
            </a:pPr>
            <a:r>
              <a:rPr lang="es-MX" sz="1400" dirty="0"/>
              <a:t>Repunte esperado en costos medios de siniestralidad                    por  mayor frecuencia e inflación</a:t>
            </a:r>
          </a:p>
          <a:p>
            <a:pPr marL="457200">
              <a:spcBef>
                <a:spcPts val="615"/>
              </a:spcBef>
              <a:buFont typeface="Arial" panose="020B0604020202020204" pitchFamily="34" charset="0"/>
              <a:buChar char="-"/>
            </a:pPr>
            <a:r>
              <a:rPr lang="es-MX" sz="1400" dirty="0"/>
              <a:t>Fortaleza del tipo de cambio contra el USD</a:t>
            </a:r>
            <a:endParaRPr lang="es-MX" dirty="0"/>
          </a:p>
          <a:p>
            <a:pPr marL="0" indent="0">
              <a:buNone/>
            </a:pPr>
            <a:endParaRPr lang="es-MX" sz="2000" dirty="0"/>
          </a:p>
          <a:p>
            <a:pPr marL="0" indent="0">
              <a:buNone/>
            </a:pPr>
            <a:r>
              <a:rPr lang="es-MX" sz="1900" dirty="0"/>
              <a:t>Datos base</a:t>
            </a:r>
          </a:p>
          <a:p>
            <a:pPr marL="457200">
              <a:lnSpc>
                <a:spcPct val="122000"/>
              </a:lnSpc>
              <a:spcBef>
                <a:spcPts val="615"/>
              </a:spcBef>
              <a:buFont typeface="Arial" panose="020B0604020202020204" pitchFamily="34" charset="0"/>
              <a:buChar char="-"/>
            </a:pPr>
            <a:r>
              <a:rPr lang="es-MX" sz="1400" dirty="0"/>
              <a:t>Mercado – USD 37,713 millones </a:t>
            </a:r>
          </a:p>
          <a:p>
            <a:pPr marL="457200">
              <a:lnSpc>
                <a:spcPct val="122000"/>
              </a:lnSpc>
              <a:spcBef>
                <a:spcPts val="615"/>
              </a:spcBef>
              <a:buFont typeface="Arial" panose="020B0604020202020204" pitchFamily="34" charset="0"/>
              <a:buChar char="-"/>
            </a:pPr>
            <a:r>
              <a:rPr lang="es-MX" sz="1400" dirty="0"/>
              <a:t>10 aseguradoras y 2 reaseguradoras locales </a:t>
            </a:r>
          </a:p>
          <a:p>
            <a:pPr marL="457200">
              <a:lnSpc>
                <a:spcPct val="122000"/>
              </a:lnSpc>
              <a:spcBef>
                <a:spcPts val="615"/>
              </a:spcBef>
              <a:buFont typeface="Arial" panose="020B0604020202020204" pitchFamily="34" charset="0"/>
              <a:buChar char="-"/>
            </a:pPr>
            <a:r>
              <a:rPr lang="es-MX" sz="1400" dirty="0"/>
              <a:t>Penetración del 2.45%</a:t>
            </a:r>
          </a:p>
          <a:p>
            <a:pPr marL="457200">
              <a:lnSpc>
                <a:spcPct val="122000"/>
              </a:lnSpc>
              <a:spcBef>
                <a:spcPts val="615"/>
              </a:spcBef>
              <a:buFont typeface="Arial" panose="020B0604020202020204" pitchFamily="34" charset="0"/>
              <a:buChar char="-"/>
            </a:pPr>
            <a:r>
              <a:rPr lang="es-MX" sz="1400" dirty="0"/>
              <a:t>47% Vida y 53% No Vida </a:t>
            </a:r>
          </a:p>
          <a:p>
            <a:pPr marL="0" indent="0">
              <a:buNone/>
            </a:pPr>
            <a:endParaRPr lang="es-MX" dirty="0"/>
          </a:p>
          <a:p>
            <a:pPr marL="0" indent="0">
              <a:buNone/>
            </a:pPr>
            <a:endParaRPr lang="es-MX" dirty="0"/>
          </a:p>
          <a:p>
            <a:pPr marL="0" indent="0">
              <a:buNone/>
            </a:pPr>
            <a:endParaRPr lang="es-MX" dirty="0"/>
          </a:p>
        </p:txBody>
      </p:sp>
      <p:pic>
        <p:nvPicPr>
          <p:cNvPr id="3" name="Picture 2">
            <a:extLst>
              <a:ext uri="{FF2B5EF4-FFF2-40B4-BE49-F238E27FC236}">
                <a16:creationId xmlns:a16="http://schemas.microsoft.com/office/drawing/2014/main" id="{D1B04532-8F54-CD35-A770-A61506FA1D27}"/>
              </a:ext>
            </a:extLst>
          </p:cNvPr>
          <p:cNvPicPr>
            <a:picLocks noChangeAspect="1"/>
          </p:cNvPicPr>
          <p:nvPr/>
        </p:nvPicPr>
        <p:blipFill>
          <a:blip r:embed="rId2"/>
          <a:stretch>
            <a:fillRect/>
          </a:stretch>
        </p:blipFill>
        <p:spPr>
          <a:xfrm>
            <a:off x="5712355" y="2234942"/>
            <a:ext cx="3199416" cy="1756487"/>
          </a:xfrm>
          <a:prstGeom prst="rect">
            <a:avLst/>
          </a:prstGeom>
        </p:spPr>
      </p:pic>
    </p:spTree>
    <p:extLst>
      <p:ext uri="{BB962C8B-B14F-4D97-AF65-F5344CB8AC3E}">
        <p14:creationId xmlns:p14="http://schemas.microsoft.com/office/powerpoint/2010/main" val="93018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11</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Guatemala</a:t>
            </a:r>
            <a:endParaRPr lang="en-US" dirty="0"/>
          </a:p>
        </p:txBody>
      </p:sp>
      <p:sp>
        <p:nvSpPr>
          <p:cNvPr id="8" name="Content Placeholder 7"/>
          <p:cNvSpPr>
            <a:spLocks noGrp="1"/>
          </p:cNvSpPr>
          <p:nvPr>
            <p:ph idx="1"/>
          </p:nvPr>
        </p:nvSpPr>
        <p:spPr>
          <a:xfrm>
            <a:off x="553921" y="770038"/>
            <a:ext cx="5871387" cy="4357636"/>
          </a:xfrm>
        </p:spPr>
        <p:txBody>
          <a:bodyPr>
            <a:normAutofit fontScale="25000" lnSpcReduction="20000"/>
          </a:bodyPr>
          <a:lstStyle/>
          <a:p>
            <a:pPr marL="0" indent="0">
              <a:buNone/>
            </a:pPr>
            <a:r>
              <a:rPr lang="es-MX" sz="8800" dirty="0"/>
              <a:t>Perspectiva – Permanece en </a:t>
            </a:r>
            <a:r>
              <a:rPr lang="es-MX" sz="8800" b="1" dirty="0"/>
              <a:t>Estable</a:t>
            </a:r>
            <a:endParaRPr lang="es-MX" sz="2000" dirty="0"/>
          </a:p>
          <a:p>
            <a:pPr marL="0" indent="0">
              <a:buNone/>
            </a:pPr>
            <a:r>
              <a:rPr lang="es-MX" sz="7200" dirty="0"/>
              <a:t>Factores</a:t>
            </a:r>
          </a:p>
          <a:p>
            <a:pPr marL="457200">
              <a:lnSpc>
                <a:spcPct val="133000"/>
              </a:lnSpc>
              <a:spcBef>
                <a:spcPts val="615"/>
              </a:spcBef>
              <a:buFont typeface="Arial" panose="020B0604020202020204" pitchFamily="34" charset="0"/>
              <a:buChar char="-"/>
            </a:pPr>
            <a:r>
              <a:rPr lang="es-MX" sz="5600" dirty="0"/>
              <a:t>Dinámica económica favorable brindando crecimiento al sector</a:t>
            </a:r>
          </a:p>
          <a:p>
            <a:pPr marL="457200">
              <a:lnSpc>
                <a:spcPct val="133000"/>
              </a:lnSpc>
              <a:spcBef>
                <a:spcPts val="615"/>
              </a:spcBef>
              <a:buFont typeface="Arial" panose="020B0604020202020204" pitchFamily="34" charset="0"/>
              <a:buChar char="-"/>
            </a:pPr>
            <a:r>
              <a:rPr lang="es-ES" sz="5600" dirty="0"/>
              <a:t>Capacidades técnicas y de suscripción se han adaptado bien a un panorama más competitivo</a:t>
            </a:r>
          </a:p>
          <a:p>
            <a:pPr marL="457200">
              <a:lnSpc>
                <a:spcPct val="133000"/>
              </a:lnSpc>
              <a:spcBef>
                <a:spcPts val="615"/>
              </a:spcBef>
              <a:buFont typeface="Arial" panose="020B0604020202020204" pitchFamily="34" charset="0"/>
              <a:buChar char="-"/>
            </a:pPr>
            <a:r>
              <a:rPr lang="es-ES" sz="5600" dirty="0"/>
              <a:t>Ambiente inflacionario traería retos a la fijación de tasas de activos y pasivos</a:t>
            </a:r>
          </a:p>
          <a:p>
            <a:pPr marL="457200">
              <a:lnSpc>
                <a:spcPct val="133000"/>
              </a:lnSpc>
              <a:spcBef>
                <a:spcPts val="615"/>
              </a:spcBef>
              <a:buFont typeface="Arial" panose="020B0604020202020204" pitchFamily="34" charset="0"/>
              <a:buChar char="-"/>
            </a:pPr>
            <a:r>
              <a:rPr lang="es-MX" sz="5600" dirty="0"/>
              <a:t>Creciente competencia en principales segmentos provocaría márgenes más estrechos</a:t>
            </a:r>
          </a:p>
          <a:p>
            <a:pPr marL="173736" indent="0">
              <a:buNone/>
            </a:pPr>
            <a:endParaRPr lang="es-MX" sz="2400" dirty="0"/>
          </a:p>
          <a:p>
            <a:pPr marL="0" indent="0">
              <a:buNone/>
            </a:pPr>
            <a:r>
              <a:rPr lang="es-MX" sz="7200" dirty="0"/>
              <a:t>Datos base</a:t>
            </a:r>
          </a:p>
          <a:p>
            <a:pPr marL="457200">
              <a:lnSpc>
                <a:spcPct val="133000"/>
              </a:lnSpc>
              <a:spcBef>
                <a:spcPts val="615"/>
              </a:spcBef>
              <a:buFont typeface="Arial" panose="020B0604020202020204" pitchFamily="34" charset="0"/>
              <a:buChar char="-"/>
            </a:pPr>
            <a:r>
              <a:rPr lang="es-MX" sz="5600" dirty="0"/>
              <a:t>Mercado – USD 1,138 millones </a:t>
            </a:r>
          </a:p>
          <a:p>
            <a:pPr marL="457200">
              <a:lnSpc>
                <a:spcPct val="133000"/>
              </a:lnSpc>
              <a:spcBef>
                <a:spcPts val="615"/>
              </a:spcBef>
              <a:buFont typeface="Arial" panose="020B0604020202020204" pitchFamily="34" charset="0"/>
              <a:buChar char="-"/>
            </a:pPr>
            <a:r>
              <a:rPr lang="es-MX" sz="5600" dirty="0"/>
              <a:t>27 aseguradoras </a:t>
            </a:r>
          </a:p>
          <a:p>
            <a:pPr marL="457200">
              <a:lnSpc>
                <a:spcPct val="133000"/>
              </a:lnSpc>
              <a:spcBef>
                <a:spcPts val="615"/>
              </a:spcBef>
              <a:buFont typeface="Arial" panose="020B0604020202020204" pitchFamily="34" charset="0"/>
              <a:buChar char="-"/>
            </a:pPr>
            <a:r>
              <a:rPr lang="es-MX" sz="5600" dirty="0"/>
              <a:t>Penetración del 1.3%</a:t>
            </a:r>
          </a:p>
          <a:p>
            <a:pPr marL="457200">
              <a:lnSpc>
                <a:spcPct val="133000"/>
              </a:lnSpc>
              <a:spcBef>
                <a:spcPts val="615"/>
              </a:spcBef>
              <a:buFont typeface="Arial" panose="020B0604020202020204" pitchFamily="34" charset="0"/>
              <a:buChar char="-"/>
            </a:pPr>
            <a:r>
              <a:rPr lang="es-MX" sz="5600" dirty="0"/>
              <a:t>23.5% Vida y 76.5% No Vida </a:t>
            </a:r>
          </a:p>
          <a:p>
            <a:pPr marL="0" indent="0">
              <a:buNone/>
            </a:pPr>
            <a:endParaRPr lang="es-MX" dirty="0"/>
          </a:p>
          <a:p>
            <a:pPr marL="0" indent="0">
              <a:buNone/>
            </a:pPr>
            <a:endParaRPr lang="es-MX" dirty="0"/>
          </a:p>
          <a:p>
            <a:pPr marL="0" indent="0">
              <a:buNone/>
            </a:pPr>
            <a:endParaRPr lang="es-MX" dirty="0"/>
          </a:p>
        </p:txBody>
      </p:sp>
      <p:pic>
        <p:nvPicPr>
          <p:cNvPr id="3" name="Picture 2">
            <a:extLst>
              <a:ext uri="{FF2B5EF4-FFF2-40B4-BE49-F238E27FC236}">
                <a16:creationId xmlns:a16="http://schemas.microsoft.com/office/drawing/2014/main" id="{733DF5D0-40B9-E761-37F6-399BB42BD311}"/>
              </a:ext>
            </a:extLst>
          </p:cNvPr>
          <p:cNvPicPr>
            <a:picLocks noChangeAspect="1"/>
          </p:cNvPicPr>
          <p:nvPr/>
        </p:nvPicPr>
        <p:blipFill>
          <a:blip r:embed="rId2"/>
          <a:stretch>
            <a:fillRect/>
          </a:stretch>
        </p:blipFill>
        <p:spPr>
          <a:xfrm>
            <a:off x="6062565" y="2216895"/>
            <a:ext cx="2878135" cy="1767276"/>
          </a:xfrm>
          <a:prstGeom prst="rect">
            <a:avLst/>
          </a:prstGeom>
        </p:spPr>
      </p:pic>
    </p:spTree>
    <p:extLst>
      <p:ext uri="{BB962C8B-B14F-4D97-AF65-F5344CB8AC3E}">
        <p14:creationId xmlns:p14="http://schemas.microsoft.com/office/powerpoint/2010/main" val="385216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12</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Panamá</a:t>
            </a:r>
            <a:endParaRPr lang="en-US" dirty="0"/>
          </a:p>
        </p:txBody>
      </p:sp>
      <p:sp>
        <p:nvSpPr>
          <p:cNvPr id="8" name="Content Placeholder 7"/>
          <p:cNvSpPr>
            <a:spLocks noGrp="1"/>
          </p:cNvSpPr>
          <p:nvPr>
            <p:ph idx="1"/>
          </p:nvPr>
        </p:nvSpPr>
        <p:spPr>
          <a:xfrm>
            <a:off x="621393" y="873689"/>
            <a:ext cx="5942271" cy="4114123"/>
          </a:xfrm>
        </p:spPr>
        <p:txBody>
          <a:bodyPr>
            <a:normAutofit fontScale="92500" lnSpcReduction="20000"/>
          </a:bodyPr>
          <a:lstStyle/>
          <a:p>
            <a:pPr marL="0" indent="0">
              <a:buNone/>
            </a:pPr>
            <a:r>
              <a:rPr lang="es-MX" sz="2000" dirty="0"/>
              <a:t>Perspectiva – Revisión de </a:t>
            </a:r>
            <a:r>
              <a:rPr lang="es-MX" sz="2000" b="1" dirty="0"/>
              <a:t>Negativa </a:t>
            </a:r>
            <a:r>
              <a:rPr lang="es-MX" sz="2000" dirty="0"/>
              <a:t>a</a:t>
            </a:r>
            <a:r>
              <a:rPr lang="es-MX" sz="2000" b="1" dirty="0"/>
              <a:t> Estable</a:t>
            </a:r>
            <a:endParaRPr lang="es-MX" sz="2000" dirty="0"/>
          </a:p>
          <a:p>
            <a:pPr marL="0" indent="0">
              <a:buNone/>
            </a:pPr>
            <a:r>
              <a:rPr lang="es-MX" sz="2000" dirty="0"/>
              <a:t>Factores</a:t>
            </a:r>
          </a:p>
          <a:p>
            <a:pPr marL="457200">
              <a:lnSpc>
                <a:spcPct val="122000"/>
              </a:lnSpc>
              <a:spcBef>
                <a:spcPts val="615"/>
              </a:spcBef>
              <a:buFont typeface="Arial" panose="020B0604020202020204" pitchFamily="34" charset="0"/>
              <a:buChar char="-"/>
            </a:pPr>
            <a:r>
              <a:rPr lang="es-ES" sz="1400" dirty="0"/>
              <a:t>Crecimiento del PIB del 15% en 2021, tras una contracción del 17.9% en 2020</a:t>
            </a:r>
          </a:p>
          <a:p>
            <a:pPr marL="457200">
              <a:lnSpc>
                <a:spcPct val="122000"/>
              </a:lnSpc>
              <a:spcBef>
                <a:spcPts val="615"/>
              </a:spcBef>
              <a:buFont typeface="Arial" panose="020B0604020202020204" pitchFamily="34" charset="0"/>
              <a:buChar char="-"/>
            </a:pPr>
            <a:r>
              <a:rPr lang="es-ES" sz="1400" dirty="0"/>
              <a:t>Reducción de la deuda soberana – según el FMI, el índice Deuda a PIB se redujo a 58.4% en 2021 desde 65.6% en 2020</a:t>
            </a:r>
          </a:p>
          <a:p>
            <a:pPr marL="457200">
              <a:lnSpc>
                <a:spcPct val="122000"/>
              </a:lnSpc>
              <a:spcBef>
                <a:spcPts val="615"/>
              </a:spcBef>
              <a:buFont typeface="Arial" panose="020B0604020202020204" pitchFamily="34" charset="0"/>
              <a:buChar char="-"/>
            </a:pPr>
            <a:r>
              <a:rPr lang="es-ES" sz="1400" dirty="0"/>
              <a:t>Sólidos fundamentos – Economía USD, estabilidad política, </a:t>
            </a:r>
            <a:r>
              <a:rPr lang="es-ES" sz="1400" dirty="0" err="1"/>
              <a:t>hub</a:t>
            </a:r>
            <a:r>
              <a:rPr lang="es-ES" sz="1400" dirty="0"/>
              <a:t> regional</a:t>
            </a:r>
          </a:p>
          <a:p>
            <a:pPr marL="457200">
              <a:lnSpc>
                <a:spcPct val="122000"/>
              </a:lnSpc>
              <a:spcBef>
                <a:spcPts val="615"/>
              </a:spcBef>
              <a:buFont typeface="Arial" panose="020B0604020202020204" pitchFamily="34" charset="0"/>
              <a:buChar char="-"/>
            </a:pPr>
            <a:r>
              <a:rPr lang="es-MX" sz="1400" dirty="0"/>
              <a:t>Suscripción rentable</a:t>
            </a:r>
          </a:p>
          <a:p>
            <a:pPr marL="457200">
              <a:spcBef>
                <a:spcPts val="615"/>
              </a:spcBef>
              <a:buFont typeface="Arial" panose="020B0604020202020204" pitchFamily="34" charset="0"/>
              <a:buChar char="-"/>
            </a:pPr>
            <a:r>
              <a:rPr lang="es-MX" sz="1400" dirty="0"/>
              <a:t>Desafíos en la adopción de NIIF-17</a:t>
            </a:r>
            <a:endParaRPr lang="es-MX" dirty="0"/>
          </a:p>
          <a:p>
            <a:pPr marL="0" indent="0">
              <a:buNone/>
            </a:pPr>
            <a:r>
              <a:rPr lang="es-MX" sz="2000" dirty="0"/>
              <a:t>Datos base</a:t>
            </a:r>
          </a:p>
          <a:p>
            <a:pPr marL="457200">
              <a:lnSpc>
                <a:spcPct val="122000"/>
              </a:lnSpc>
              <a:spcBef>
                <a:spcPts val="615"/>
              </a:spcBef>
              <a:buFont typeface="Arial" panose="020B0604020202020204" pitchFamily="34" charset="0"/>
              <a:buChar char="-"/>
            </a:pPr>
            <a:r>
              <a:rPr lang="es-MX" sz="1500" dirty="0"/>
              <a:t>Mercado – USD 1,611 millones </a:t>
            </a:r>
          </a:p>
          <a:p>
            <a:pPr marL="457200">
              <a:lnSpc>
                <a:spcPct val="122000"/>
              </a:lnSpc>
              <a:spcBef>
                <a:spcPts val="615"/>
              </a:spcBef>
              <a:buFont typeface="Arial" panose="020B0604020202020204" pitchFamily="34" charset="0"/>
              <a:buChar char="-"/>
            </a:pPr>
            <a:r>
              <a:rPr lang="es-MX" sz="1500" dirty="0"/>
              <a:t>22 aseguradoras</a:t>
            </a:r>
          </a:p>
          <a:p>
            <a:pPr marL="457200">
              <a:lnSpc>
                <a:spcPct val="122000"/>
              </a:lnSpc>
              <a:spcBef>
                <a:spcPts val="615"/>
              </a:spcBef>
              <a:buFont typeface="Arial" panose="020B0604020202020204" pitchFamily="34" charset="0"/>
              <a:buChar char="-"/>
            </a:pPr>
            <a:r>
              <a:rPr lang="es-MX" sz="1500" dirty="0"/>
              <a:t>Penetración del 2.5%</a:t>
            </a:r>
          </a:p>
          <a:p>
            <a:pPr marL="457200">
              <a:lnSpc>
                <a:spcPct val="122000"/>
              </a:lnSpc>
              <a:spcBef>
                <a:spcPts val="615"/>
              </a:spcBef>
              <a:buFont typeface="Arial" panose="020B0604020202020204" pitchFamily="34" charset="0"/>
              <a:buChar char="-"/>
            </a:pPr>
            <a:r>
              <a:rPr lang="es-MX" sz="1500" dirty="0"/>
              <a:t>25.5% Vida y 74.5% No Vida </a:t>
            </a:r>
          </a:p>
          <a:p>
            <a:pPr marL="0" indent="0">
              <a:buNone/>
            </a:pPr>
            <a:endParaRPr lang="es-MX" dirty="0"/>
          </a:p>
          <a:p>
            <a:pPr marL="0" indent="0">
              <a:buNone/>
            </a:pPr>
            <a:endParaRPr lang="es-MX" dirty="0"/>
          </a:p>
          <a:p>
            <a:pPr marL="0" indent="0">
              <a:buNone/>
            </a:pPr>
            <a:endParaRPr lang="es-MX" dirty="0"/>
          </a:p>
        </p:txBody>
      </p:sp>
      <p:pic>
        <p:nvPicPr>
          <p:cNvPr id="9" name="Picture 8">
            <a:extLst>
              <a:ext uri="{FF2B5EF4-FFF2-40B4-BE49-F238E27FC236}">
                <a16:creationId xmlns:a16="http://schemas.microsoft.com/office/drawing/2014/main" id="{32AF9FB6-1953-3CAF-9ACA-9CA88AFAF594}"/>
              </a:ext>
            </a:extLst>
          </p:cNvPr>
          <p:cNvPicPr>
            <a:picLocks noChangeAspect="1"/>
          </p:cNvPicPr>
          <p:nvPr/>
        </p:nvPicPr>
        <p:blipFill>
          <a:blip r:embed="rId2"/>
          <a:stretch>
            <a:fillRect/>
          </a:stretch>
        </p:blipFill>
        <p:spPr>
          <a:xfrm>
            <a:off x="6079860" y="2318119"/>
            <a:ext cx="2819841" cy="1847482"/>
          </a:xfrm>
          <a:prstGeom prst="rect">
            <a:avLst/>
          </a:prstGeom>
        </p:spPr>
      </p:pic>
    </p:spTree>
    <p:extLst>
      <p:ext uri="{BB962C8B-B14F-4D97-AF65-F5344CB8AC3E}">
        <p14:creationId xmlns:p14="http://schemas.microsoft.com/office/powerpoint/2010/main" val="212581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13</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Colombia</a:t>
            </a:r>
            <a:endParaRPr lang="en-US" dirty="0"/>
          </a:p>
        </p:txBody>
      </p:sp>
      <p:sp>
        <p:nvSpPr>
          <p:cNvPr id="8" name="Content Placeholder 7"/>
          <p:cNvSpPr>
            <a:spLocks noGrp="1"/>
          </p:cNvSpPr>
          <p:nvPr>
            <p:ph idx="1"/>
          </p:nvPr>
        </p:nvSpPr>
        <p:spPr>
          <a:xfrm>
            <a:off x="628649" y="851918"/>
            <a:ext cx="5892652" cy="4114123"/>
          </a:xfrm>
        </p:spPr>
        <p:txBody>
          <a:bodyPr>
            <a:normAutofit fontScale="77500" lnSpcReduction="20000"/>
          </a:bodyPr>
          <a:lstStyle/>
          <a:p>
            <a:pPr marL="0" indent="0">
              <a:buNone/>
            </a:pPr>
            <a:r>
              <a:rPr lang="es-MX" sz="2000" dirty="0"/>
              <a:t>Perspectiva – Permanece en </a:t>
            </a:r>
            <a:r>
              <a:rPr lang="es-MX" sz="2000" b="1" dirty="0"/>
              <a:t>Negativa</a:t>
            </a:r>
            <a:endParaRPr lang="es-MX" sz="2000" dirty="0"/>
          </a:p>
          <a:p>
            <a:pPr marL="0" indent="0">
              <a:buNone/>
            </a:pPr>
            <a:endParaRPr lang="es-MX" sz="2000" dirty="0"/>
          </a:p>
          <a:p>
            <a:pPr marL="0" indent="0">
              <a:buNone/>
            </a:pPr>
            <a:r>
              <a:rPr lang="es-MX" sz="2000" dirty="0"/>
              <a:t>Factores</a:t>
            </a:r>
          </a:p>
          <a:p>
            <a:pPr marL="457200">
              <a:lnSpc>
                <a:spcPct val="132000"/>
              </a:lnSpc>
              <a:spcBef>
                <a:spcPts val="615"/>
              </a:spcBef>
              <a:buFont typeface="Arial" panose="020B0604020202020204" pitchFamily="34" charset="0"/>
              <a:buChar char="-"/>
            </a:pPr>
            <a:r>
              <a:rPr lang="es-MX" sz="1400" dirty="0"/>
              <a:t>Desafiantes condiciones globales que presionan fuertemente a la economía del país</a:t>
            </a:r>
          </a:p>
          <a:p>
            <a:pPr marL="457200">
              <a:lnSpc>
                <a:spcPct val="132000"/>
              </a:lnSpc>
              <a:spcBef>
                <a:spcPts val="615"/>
              </a:spcBef>
              <a:buFont typeface="Arial" panose="020B0604020202020204" pitchFamily="34" charset="0"/>
              <a:buChar char="-"/>
            </a:pPr>
            <a:r>
              <a:rPr lang="es-ES" sz="1400" dirty="0"/>
              <a:t>Afectaciones particularmente fuertes en el desarrollo a raíz de COVID-19</a:t>
            </a:r>
          </a:p>
          <a:p>
            <a:pPr marL="457200">
              <a:lnSpc>
                <a:spcPct val="132000"/>
              </a:lnSpc>
              <a:spcBef>
                <a:spcPts val="615"/>
              </a:spcBef>
              <a:buFont typeface="Arial" panose="020B0604020202020204" pitchFamily="34" charset="0"/>
              <a:buChar char="-"/>
            </a:pPr>
            <a:r>
              <a:rPr lang="es-ES" sz="1400" dirty="0"/>
              <a:t>Sumamente dependiente de hidrocarburos y minería, por lo tanto es                        vulnerable a fluctuaciones en precio</a:t>
            </a:r>
          </a:p>
          <a:p>
            <a:pPr marL="457200">
              <a:lnSpc>
                <a:spcPct val="132000"/>
              </a:lnSpc>
              <a:spcBef>
                <a:spcPts val="615"/>
              </a:spcBef>
              <a:buFont typeface="Arial" panose="020B0604020202020204" pitchFamily="34" charset="0"/>
              <a:buChar char="-"/>
            </a:pPr>
            <a:r>
              <a:rPr lang="es-MX" sz="1400" dirty="0"/>
              <a:t>Creciente incertidumbre política/económica con la entrada del nuevo gobierno</a:t>
            </a:r>
          </a:p>
          <a:p>
            <a:pPr marL="457200">
              <a:lnSpc>
                <a:spcPct val="132000"/>
              </a:lnSpc>
              <a:spcBef>
                <a:spcPts val="615"/>
              </a:spcBef>
              <a:buFont typeface="Arial" panose="020B0604020202020204" pitchFamily="34" charset="0"/>
              <a:buChar char="-"/>
            </a:pPr>
            <a:r>
              <a:rPr lang="es-MX" sz="1400" dirty="0"/>
              <a:t>Capitalización del segmento en línea con el excedente técnico regulatorio de           las compañías</a:t>
            </a:r>
          </a:p>
          <a:p>
            <a:pPr marL="0" indent="0">
              <a:buNone/>
            </a:pPr>
            <a:r>
              <a:rPr lang="es-MX" sz="2000" dirty="0"/>
              <a:t>Datos base</a:t>
            </a:r>
          </a:p>
          <a:p>
            <a:pPr marL="457200">
              <a:lnSpc>
                <a:spcPct val="132000"/>
              </a:lnSpc>
              <a:spcBef>
                <a:spcPts val="615"/>
              </a:spcBef>
              <a:buFont typeface="Arial" panose="020B0604020202020204" pitchFamily="34" charset="0"/>
              <a:buChar char="-"/>
            </a:pPr>
            <a:r>
              <a:rPr lang="es-MX" sz="1400" dirty="0"/>
              <a:t>Mercado – USD 9,437 millones </a:t>
            </a:r>
          </a:p>
          <a:p>
            <a:pPr marL="457200">
              <a:lnSpc>
                <a:spcPct val="132000"/>
              </a:lnSpc>
              <a:spcBef>
                <a:spcPts val="615"/>
              </a:spcBef>
              <a:buFont typeface="Arial" panose="020B0604020202020204" pitchFamily="34" charset="0"/>
              <a:buChar char="-"/>
            </a:pPr>
            <a:r>
              <a:rPr lang="es-MX" sz="1400" dirty="0"/>
              <a:t>43 aseguradoras </a:t>
            </a:r>
          </a:p>
          <a:p>
            <a:pPr marL="457200">
              <a:lnSpc>
                <a:spcPct val="132000"/>
              </a:lnSpc>
              <a:spcBef>
                <a:spcPts val="615"/>
              </a:spcBef>
              <a:buFont typeface="Arial" panose="020B0604020202020204" pitchFamily="34" charset="0"/>
              <a:buChar char="-"/>
            </a:pPr>
            <a:r>
              <a:rPr lang="es-MX" sz="1400" dirty="0"/>
              <a:t>Penetración del 3%</a:t>
            </a:r>
          </a:p>
          <a:p>
            <a:pPr marL="457200">
              <a:lnSpc>
                <a:spcPct val="132000"/>
              </a:lnSpc>
              <a:spcBef>
                <a:spcPts val="615"/>
              </a:spcBef>
              <a:buFont typeface="Arial" panose="020B0604020202020204" pitchFamily="34" charset="0"/>
              <a:buChar char="-"/>
            </a:pPr>
            <a:r>
              <a:rPr lang="es-MX" sz="1400" dirty="0"/>
              <a:t>30% Vida y 70% No Vida </a:t>
            </a:r>
          </a:p>
          <a:p>
            <a:pPr marL="0" indent="0">
              <a:buNone/>
            </a:pPr>
            <a:endParaRPr lang="es-MX" dirty="0"/>
          </a:p>
          <a:p>
            <a:pPr marL="0" indent="0">
              <a:buNone/>
            </a:pPr>
            <a:endParaRPr lang="es-MX" dirty="0"/>
          </a:p>
          <a:p>
            <a:pPr marL="0" indent="0">
              <a:buNone/>
            </a:pPr>
            <a:endParaRPr lang="es-MX" dirty="0"/>
          </a:p>
        </p:txBody>
      </p:sp>
      <p:pic>
        <p:nvPicPr>
          <p:cNvPr id="10" name="Picture 9">
            <a:extLst>
              <a:ext uri="{FF2B5EF4-FFF2-40B4-BE49-F238E27FC236}">
                <a16:creationId xmlns:a16="http://schemas.microsoft.com/office/drawing/2014/main" id="{F8B1202D-7B9D-D9A3-3A81-5A456CC0F4A9}"/>
              </a:ext>
            </a:extLst>
          </p:cNvPr>
          <p:cNvPicPr>
            <a:picLocks noChangeAspect="1"/>
          </p:cNvPicPr>
          <p:nvPr/>
        </p:nvPicPr>
        <p:blipFill>
          <a:blip r:embed="rId2"/>
          <a:stretch>
            <a:fillRect/>
          </a:stretch>
        </p:blipFill>
        <p:spPr>
          <a:xfrm>
            <a:off x="6076448" y="2280360"/>
            <a:ext cx="2831305" cy="1853218"/>
          </a:xfrm>
          <a:prstGeom prst="rect">
            <a:avLst/>
          </a:prstGeom>
        </p:spPr>
      </p:pic>
    </p:spTree>
    <p:extLst>
      <p:ext uri="{BB962C8B-B14F-4D97-AF65-F5344CB8AC3E}">
        <p14:creationId xmlns:p14="http://schemas.microsoft.com/office/powerpoint/2010/main" val="31467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14</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Perú</a:t>
            </a:r>
            <a:endParaRPr lang="en-US" dirty="0"/>
          </a:p>
        </p:txBody>
      </p:sp>
      <p:sp>
        <p:nvSpPr>
          <p:cNvPr id="8" name="Content Placeholder 7"/>
          <p:cNvSpPr>
            <a:spLocks noGrp="1"/>
          </p:cNvSpPr>
          <p:nvPr>
            <p:ph idx="1"/>
          </p:nvPr>
        </p:nvSpPr>
        <p:spPr>
          <a:xfrm>
            <a:off x="553921" y="895460"/>
            <a:ext cx="5843034" cy="4114123"/>
          </a:xfrm>
        </p:spPr>
        <p:txBody>
          <a:bodyPr>
            <a:normAutofit fontScale="77500" lnSpcReduction="20000"/>
          </a:bodyPr>
          <a:lstStyle/>
          <a:p>
            <a:pPr marL="0" indent="0">
              <a:buNone/>
            </a:pPr>
            <a:r>
              <a:rPr lang="es-MX" sz="2000" dirty="0"/>
              <a:t>Perspectiva – Permanece en </a:t>
            </a:r>
            <a:r>
              <a:rPr lang="es-MX" sz="2000" b="1" dirty="0"/>
              <a:t>Negativa</a:t>
            </a:r>
            <a:endParaRPr lang="es-MX" sz="2000" dirty="0"/>
          </a:p>
          <a:p>
            <a:pPr marL="0" indent="0">
              <a:buNone/>
            </a:pPr>
            <a:r>
              <a:rPr lang="es-MX" sz="2000" dirty="0"/>
              <a:t>Factores</a:t>
            </a:r>
          </a:p>
          <a:p>
            <a:pPr marL="457200">
              <a:lnSpc>
                <a:spcPct val="132000"/>
              </a:lnSpc>
              <a:spcBef>
                <a:spcPts val="615"/>
              </a:spcBef>
              <a:buFont typeface="Arial" panose="020B0604020202020204" pitchFamily="34" charset="0"/>
              <a:buChar char="-"/>
            </a:pPr>
            <a:r>
              <a:rPr lang="es-ES" sz="1400" dirty="0"/>
              <a:t>Impacto negativo prolongado de los retiros anticipados en los fondos del Sistema Privado de Pensiones (SPP) sobre los ingresos y resultados – Inestabilidad política</a:t>
            </a:r>
          </a:p>
          <a:p>
            <a:pPr marL="457200">
              <a:lnSpc>
                <a:spcPct val="132000"/>
              </a:lnSpc>
              <a:spcBef>
                <a:spcPts val="615"/>
              </a:spcBef>
              <a:buFont typeface="Arial" panose="020B0604020202020204" pitchFamily="34" charset="0"/>
              <a:buChar char="-"/>
            </a:pPr>
            <a:r>
              <a:rPr lang="es-ES" sz="1400" dirty="0"/>
              <a:t>Difíciles condiciones de suscripción que se avecinan en 2022,ya quelas empresas pretenden reflejar la experiencia en siniestros en segmentos clave de vida y salud</a:t>
            </a:r>
          </a:p>
          <a:p>
            <a:pPr marL="457200">
              <a:lnSpc>
                <a:spcPct val="132000"/>
              </a:lnSpc>
              <a:spcBef>
                <a:spcPts val="615"/>
              </a:spcBef>
              <a:buFont typeface="Arial" panose="020B0604020202020204" pitchFamily="34" charset="0"/>
              <a:buChar char="-"/>
            </a:pPr>
            <a:r>
              <a:rPr lang="es-ES" sz="1400" dirty="0"/>
              <a:t>La menor base de capital en el sistema en su conjunto</a:t>
            </a:r>
          </a:p>
          <a:p>
            <a:pPr marL="457200">
              <a:lnSpc>
                <a:spcPct val="132000"/>
              </a:lnSpc>
              <a:spcBef>
                <a:spcPts val="615"/>
              </a:spcBef>
              <a:buFont typeface="Arial" panose="020B0604020202020204" pitchFamily="34" charset="0"/>
              <a:buChar char="-"/>
            </a:pPr>
            <a:r>
              <a:rPr lang="es-ES" sz="1400" dirty="0"/>
              <a:t>Capitalización sólida de la industria a pesar de una base de capital más baja,     junto con una regulación activa, que brinda flexibilidad financiera a las aseguradoras</a:t>
            </a:r>
            <a:endParaRPr lang="es-MX" sz="1400" dirty="0"/>
          </a:p>
          <a:p>
            <a:pPr marL="0" indent="0">
              <a:buNone/>
            </a:pPr>
            <a:endParaRPr lang="es-MX" sz="2000" dirty="0"/>
          </a:p>
          <a:p>
            <a:pPr marL="0" indent="0">
              <a:buNone/>
            </a:pPr>
            <a:r>
              <a:rPr lang="es-MX" sz="2000" dirty="0"/>
              <a:t>Datos base</a:t>
            </a:r>
          </a:p>
          <a:p>
            <a:pPr marL="571500" indent="-285750">
              <a:lnSpc>
                <a:spcPct val="132000"/>
              </a:lnSpc>
              <a:spcBef>
                <a:spcPts val="615"/>
              </a:spcBef>
              <a:buFont typeface="Arial" panose="020B0604020202020204" pitchFamily="34" charset="0"/>
              <a:buChar char="-"/>
            </a:pPr>
            <a:r>
              <a:rPr lang="es-MX" sz="1400" dirty="0"/>
              <a:t>Mercado – USD 4,557 millones </a:t>
            </a:r>
          </a:p>
          <a:p>
            <a:pPr marL="571500" indent="-285750">
              <a:lnSpc>
                <a:spcPct val="132000"/>
              </a:lnSpc>
              <a:spcBef>
                <a:spcPts val="615"/>
              </a:spcBef>
              <a:buFont typeface="Arial" panose="020B0604020202020204" pitchFamily="34" charset="0"/>
              <a:buChar char="-"/>
            </a:pPr>
            <a:r>
              <a:rPr lang="es-MX" sz="1400" dirty="0"/>
              <a:t>18 aseguradoras</a:t>
            </a:r>
          </a:p>
          <a:p>
            <a:pPr marL="571500" indent="-285750">
              <a:lnSpc>
                <a:spcPct val="132000"/>
              </a:lnSpc>
              <a:spcBef>
                <a:spcPts val="615"/>
              </a:spcBef>
              <a:buFont typeface="Arial" panose="020B0604020202020204" pitchFamily="34" charset="0"/>
              <a:buChar char="-"/>
            </a:pPr>
            <a:r>
              <a:rPr lang="es-MX" sz="1400" dirty="0"/>
              <a:t>Penetración – 2%</a:t>
            </a:r>
          </a:p>
          <a:p>
            <a:pPr marL="571500" indent="-285750">
              <a:lnSpc>
                <a:spcPct val="132000"/>
              </a:lnSpc>
              <a:spcBef>
                <a:spcPts val="615"/>
              </a:spcBef>
              <a:buFont typeface="Arial" panose="020B0604020202020204" pitchFamily="34" charset="0"/>
              <a:buChar char="-"/>
            </a:pPr>
            <a:r>
              <a:rPr lang="es-MX" sz="1400" dirty="0"/>
              <a:t>48% Vida y 52% No Vida </a:t>
            </a:r>
          </a:p>
          <a:p>
            <a:pPr marL="0" indent="0">
              <a:buNone/>
            </a:pPr>
            <a:endParaRPr lang="es-MX" dirty="0"/>
          </a:p>
          <a:p>
            <a:pPr marL="0" indent="0">
              <a:buNone/>
            </a:pPr>
            <a:endParaRPr lang="es-MX" dirty="0"/>
          </a:p>
          <a:p>
            <a:pPr marL="0" indent="0">
              <a:buNone/>
            </a:pPr>
            <a:endParaRPr lang="es-MX" dirty="0"/>
          </a:p>
        </p:txBody>
      </p:sp>
      <p:pic>
        <p:nvPicPr>
          <p:cNvPr id="10" name="Picture 9">
            <a:extLst>
              <a:ext uri="{FF2B5EF4-FFF2-40B4-BE49-F238E27FC236}">
                <a16:creationId xmlns:a16="http://schemas.microsoft.com/office/drawing/2014/main" id="{244CCC9F-39B2-BC02-2817-48125A2D0F08}"/>
              </a:ext>
            </a:extLst>
          </p:cNvPr>
          <p:cNvPicPr>
            <a:picLocks noChangeAspect="1"/>
          </p:cNvPicPr>
          <p:nvPr/>
        </p:nvPicPr>
        <p:blipFill>
          <a:blip r:embed="rId2"/>
          <a:stretch>
            <a:fillRect/>
          </a:stretch>
        </p:blipFill>
        <p:spPr>
          <a:xfrm>
            <a:off x="6023429" y="2275763"/>
            <a:ext cx="2990571" cy="1972583"/>
          </a:xfrm>
          <a:prstGeom prst="rect">
            <a:avLst/>
          </a:prstGeom>
        </p:spPr>
      </p:pic>
    </p:spTree>
    <p:extLst>
      <p:ext uri="{BB962C8B-B14F-4D97-AF65-F5344CB8AC3E}">
        <p14:creationId xmlns:p14="http://schemas.microsoft.com/office/powerpoint/2010/main" val="332880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15</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Brasil</a:t>
            </a:r>
            <a:endParaRPr lang="en-US" dirty="0"/>
          </a:p>
        </p:txBody>
      </p:sp>
      <p:sp>
        <p:nvSpPr>
          <p:cNvPr id="8" name="Content Placeholder 7"/>
          <p:cNvSpPr>
            <a:spLocks noGrp="1"/>
          </p:cNvSpPr>
          <p:nvPr>
            <p:ph idx="1"/>
          </p:nvPr>
        </p:nvSpPr>
        <p:spPr>
          <a:xfrm>
            <a:off x="524918" y="800438"/>
            <a:ext cx="6216993" cy="4114123"/>
          </a:xfrm>
        </p:spPr>
        <p:txBody>
          <a:bodyPr>
            <a:normAutofit fontScale="70000" lnSpcReduction="20000"/>
          </a:bodyPr>
          <a:lstStyle/>
          <a:p>
            <a:pPr marL="0" indent="0">
              <a:buNone/>
            </a:pPr>
            <a:r>
              <a:rPr lang="es-MX" sz="2200" dirty="0"/>
              <a:t>Perspectiva – Permanece en </a:t>
            </a:r>
            <a:r>
              <a:rPr lang="es-MX" sz="2200" b="1" dirty="0"/>
              <a:t>Negativa</a:t>
            </a:r>
            <a:endParaRPr lang="es-MX" sz="2200" dirty="0"/>
          </a:p>
          <a:p>
            <a:pPr marL="0" indent="0">
              <a:buNone/>
            </a:pPr>
            <a:r>
              <a:rPr lang="es-MX" sz="2000" dirty="0"/>
              <a:t>Factores</a:t>
            </a:r>
          </a:p>
          <a:p>
            <a:pPr marL="571500" indent="-285750">
              <a:lnSpc>
                <a:spcPct val="132000"/>
              </a:lnSpc>
              <a:spcBef>
                <a:spcPts val="615"/>
              </a:spcBef>
              <a:buFont typeface="Arial" panose="020B0604020202020204" pitchFamily="34" charset="0"/>
              <a:buChar char="-"/>
            </a:pPr>
            <a:r>
              <a:rPr lang="es-ES" sz="1500" dirty="0"/>
              <a:t>Mayor incertidumbre en tiempos vulnerables para la economía brasileña</a:t>
            </a:r>
          </a:p>
          <a:p>
            <a:pPr marL="571500" indent="-285750">
              <a:lnSpc>
                <a:spcPct val="132000"/>
              </a:lnSpc>
              <a:spcBef>
                <a:spcPts val="615"/>
              </a:spcBef>
              <a:buFont typeface="Arial" panose="020B0604020202020204" pitchFamily="34" charset="0"/>
              <a:buChar char="-"/>
            </a:pPr>
            <a:r>
              <a:rPr lang="es-ES" sz="1500" dirty="0"/>
              <a:t>La “insularidad” de la industria (enfoque en el mercado interno) - las restricciones regulatorias sobre los activos extranjeros han limitado el crecimiento de las reaseguradoras nacionales en el extranjero</a:t>
            </a:r>
          </a:p>
          <a:p>
            <a:pPr marL="571500" indent="-285750">
              <a:lnSpc>
                <a:spcPct val="132000"/>
              </a:lnSpc>
              <a:spcBef>
                <a:spcPts val="615"/>
              </a:spcBef>
              <a:buFont typeface="Arial" panose="020B0604020202020204" pitchFamily="34" charset="0"/>
              <a:buChar char="-"/>
            </a:pPr>
            <a:r>
              <a:rPr lang="es-ES" sz="1500" dirty="0"/>
              <a:t>Mercado inestable por déficit fiscal, desaceleración de la economía en                    general y pronósticos conservadores de crecimiento del PIB</a:t>
            </a:r>
          </a:p>
          <a:p>
            <a:pPr marL="571500" indent="-285750">
              <a:lnSpc>
                <a:spcPct val="132000"/>
              </a:lnSpc>
              <a:spcBef>
                <a:spcPts val="615"/>
              </a:spcBef>
              <a:buFont typeface="Arial" panose="020B0604020202020204" pitchFamily="34" charset="0"/>
              <a:buChar char="-"/>
            </a:pPr>
            <a:r>
              <a:rPr lang="es-ES" sz="1500" dirty="0"/>
              <a:t>Un entorno de tasas de interés nominales persistentemente altas, lo                 que beneficia a la industria de (rea)seguros</a:t>
            </a:r>
          </a:p>
          <a:p>
            <a:pPr marL="571500" indent="-285750">
              <a:lnSpc>
                <a:spcPct val="132000"/>
              </a:lnSpc>
              <a:spcBef>
                <a:spcPts val="615"/>
              </a:spcBef>
              <a:buFont typeface="Arial" panose="020B0604020202020204" pitchFamily="34" charset="0"/>
              <a:buChar char="-"/>
            </a:pPr>
            <a:r>
              <a:rPr lang="es-ES" sz="1500" dirty="0"/>
              <a:t>Altos precios de suscripción que benefician a la industria de seguros,                   al menos por ahora</a:t>
            </a:r>
            <a:endParaRPr lang="es-MX" sz="1500" dirty="0"/>
          </a:p>
          <a:p>
            <a:r>
              <a:rPr lang="es-MX" sz="2000" dirty="0"/>
              <a:t>Datos base</a:t>
            </a:r>
          </a:p>
          <a:p>
            <a:pPr marL="571500" indent="-285750">
              <a:lnSpc>
                <a:spcPct val="132000"/>
              </a:lnSpc>
              <a:spcBef>
                <a:spcPts val="615"/>
              </a:spcBef>
              <a:buFont typeface="Arial" panose="020B0604020202020204" pitchFamily="34" charset="0"/>
              <a:buChar char="-"/>
            </a:pPr>
            <a:r>
              <a:rPr lang="es-MX" sz="1400" dirty="0"/>
              <a:t>Mercado – USD 49,668 millones</a:t>
            </a:r>
          </a:p>
          <a:p>
            <a:pPr marL="571500" indent="-285750">
              <a:lnSpc>
                <a:spcPct val="132000"/>
              </a:lnSpc>
              <a:spcBef>
                <a:spcPts val="615"/>
              </a:spcBef>
              <a:buFont typeface="Arial" panose="020B0604020202020204" pitchFamily="34" charset="0"/>
              <a:buChar char="-"/>
            </a:pPr>
            <a:r>
              <a:rPr lang="es-MX" sz="1400" dirty="0"/>
              <a:t>124 aseguradoras y 4 reaseguradoras locales </a:t>
            </a:r>
          </a:p>
          <a:p>
            <a:pPr marL="571500" indent="-285750">
              <a:lnSpc>
                <a:spcPct val="132000"/>
              </a:lnSpc>
              <a:spcBef>
                <a:spcPts val="615"/>
              </a:spcBef>
              <a:buFont typeface="Arial" panose="020B0604020202020204" pitchFamily="34" charset="0"/>
              <a:buChar char="-"/>
            </a:pPr>
            <a:r>
              <a:rPr lang="es-MX" sz="1400" dirty="0"/>
              <a:t>Penetración – 3.1%</a:t>
            </a:r>
          </a:p>
          <a:p>
            <a:pPr marL="571500" indent="-285750">
              <a:lnSpc>
                <a:spcPct val="132000"/>
              </a:lnSpc>
              <a:spcBef>
                <a:spcPts val="615"/>
              </a:spcBef>
              <a:buFont typeface="Arial" panose="020B0604020202020204" pitchFamily="34" charset="0"/>
              <a:buChar char="-"/>
            </a:pPr>
            <a:r>
              <a:rPr lang="es-MX" sz="1400" dirty="0"/>
              <a:t>63% Vida y 37% No Vida </a:t>
            </a:r>
          </a:p>
          <a:p>
            <a:pPr marL="0" indent="0">
              <a:buNone/>
            </a:pPr>
            <a:endParaRPr lang="es-MX" dirty="0"/>
          </a:p>
          <a:p>
            <a:pPr marL="0" indent="0">
              <a:buNone/>
            </a:pPr>
            <a:endParaRPr lang="es-MX" dirty="0"/>
          </a:p>
          <a:p>
            <a:pPr marL="0" indent="0">
              <a:buNone/>
            </a:pPr>
            <a:endParaRPr lang="es-MX" dirty="0"/>
          </a:p>
        </p:txBody>
      </p:sp>
      <p:pic>
        <p:nvPicPr>
          <p:cNvPr id="10" name="Picture 9">
            <a:extLst>
              <a:ext uri="{FF2B5EF4-FFF2-40B4-BE49-F238E27FC236}">
                <a16:creationId xmlns:a16="http://schemas.microsoft.com/office/drawing/2014/main" id="{EC1D8B5F-9BDD-E23E-8E09-E8A4F3CB064E}"/>
              </a:ext>
            </a:extLst>
          </p:cNvPr>
          <p:cNvPicPr>
            <a:picLocks noChangeAspect="1"/>
          </p:cNvPicPr>
          <p:nvPr/>
        </p:nvPicPr>
        <p:blipFill>
          <a:blip r:embed="rId2"/>
          <a:stretch>
            <a:fillRect/>
          </a:stretch>
        </p:blipFill>
        <p:spPr>
          <a:xfrm>
            <a:off x="5936319" y="2363560"/>
            <a:ext cx="3069796" cy="2054224"/>
          </a:xfrm>
          <a:prstGeom prst="rect">
            <a:avLst/>
          </a:prstGeom>
        </p:spPr>
      </p:pic>
    </p:spTree>
    <p:extLst>
      <p:ext uri="{BB962C8B-B14F-4D97-AF65-F5344CB8AC3E}">
        <p14:creationId xmlns:p14="http://schemas.microsoft.com/office/powerpoint/2010/main" val="3825299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16</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Chile</a:t>
            </a:r>
            <a:endParaRPr lang="en-US" dirty="0"/>
          </a:p>
        </p:txBody>
      </p:sp>
      <p:sp>
        <p:nvSpPr>
          <p:cNvPr id="8" name="Content Placeholder 7"/>
          <p:cNvSpPr>
            <a:spLocks noGrp="1"/>
          </p:cNvSpPr>
          <p:nvPr>
            <p:ph idx="1"/>
          </p:nvPr>
        </p:nvSpPr>
        <p:spPr>
          <a:xfrm>
            <a:off x="643164" y="800438"/>
            <a:ext cx="5779238" cy="4114123"/>
          </a:xfrm>
        </p:spPr>
        <p:txBody>
          <a:bodyPr>
            <a:normAutofit fontScale="92500" lnSpcReduction="10000"/>
          </a:bodyPr>
          <a:lstStyle/>
          <a:p>
            <a:pPr marL="0" indent="0">
              <a:buNone/>
            </a:pPr>
            <a:r>
              <a:rPr lang="es-MX" sz="2000" dirty="0"/>
              <a:t>Perspectiva – Revisión de </a:t>
            </a:r>
            <a:r>
              <a:rPr lang="es-MX" sz="2000" b="1" dirty="0"/>
              <a:t>Negativa a Estable</a:t>
            </a:r>
          </a:p>
          <a:p>
            <a:pPr marL="0" indent="0">
              <a:buNone/>
            </a:pPr>
            <a:r>
              <a:rPr lang="es-MX" sz="2000" dirty="0"/>
              <a:t>Factores</a:t>
            </a:r>
          </a:p>
          <a:p>
            <a:pPr marL="457200">
              <a:lnSpc>
                <a:spcPct val="122000"/>
              </a:lnSpc>
              <a:spcBef>
                <a:spcPts val="615"/>
              </a:spcBef>
              <a:buFont typeface="Arial" panose="020B0604020202020204" pitchFamily="34" charset="0"/>
              <a:buChar char="-"/>
            </a:pPr>
            <a:r>
              <a:rPr lang="es-ES" sz="1400" dirty="0"/>
              <a:t>Mejor dinámica del mercado</a:t>
            </a:r>
          </a:p>
          <a:p>
            <a:pPr marL="457200">
              <a:lnSpc>
                <a:spcPct val="122000"/>
              </a:lnSpc>
              <a:spcBef>
                <a:spcPts val="615"/>
              </a:spcBef>
              <a:buFont typeface="Arial" panose="020B0604020202020204" pitchFamily="34" charset="0"/>
              <a:buChar char="-"/>
            </a:pPr>
            <a:r>
              <a:rPr lang="es-ES" sz="1400" dirty="0"/>
              <a:t>Nuevas regulaciones que cubren segmentos de salud y vida trayendo estabilidad a las aseguradoras</a:t>
            </a:r>
          </a:p>
          <a:p>
            <a:pPr marL="457200">
              <a:lnSpc>
                <a:spcPct val="122000"/>
              </a:lnSpc>
              <a:spcBef>
                <a:spcPts val="615"/>
              </a:spcBef>
              <a:buFont typeface="Arial" panose="020B0604020202020204" pitchFamily="34" charset="0"/>
              <a:buChar char="-"/>
            </a:pPr>
            <a:r>
              <a:rPr lang="es-ES" sz="1400" dirty="0"/>
              <a:t>Crecimiento en segmentos claves gracias a recuperación             económica gradual</a:t>
            </a:r>
          </a:p>
          <a:p>
            <a:pPr marL="457200">
              <a:lnSpc>
                <a:spcPct val="122000"/>
              </a:lnSpc>
              <a:spcBef>
                <a:spcPts val="615"/>
              </a:spcBef>
              <a:buFont typeface="Arial" panose="020B0604020202020204" pitchFamily="34" charset="0"/>
              <a:buChar char="-"/>
            </a:pPr>
            <a:r>
              <a:rPr lang="es-ES" sz="1400" dirty="0"/>
              <a:t>Volatilidad en mercados financieros podría presionar la gestión         de activos y pasivos</a:t>
            </a:r>
            <a:endParaRPr lang="es-MX" dirty="0"/>
          </a:p>
          <a:p>
            <a:r>
              <a:rPr lang="es-MX" sz="2000" dirty="0"/>
              <a:t>Datos base</a:t>
            </a:r>
          </a:p>
          <a:p>
            <a:pPr marL="571500" indent="-285750">
              <a:lnSpc>
                <a:spcPct val="122000"/>
              </a:lnSpc>
              <a:spcBef>
                <a:spcPts val="615"/>
              </a:spcBef>
              <a:buFont typeface="Arial" panose="020B0604020202020204" pitchFamily="34" charset="0"/>
              <a:buChar char="-"/>
            </a:pPr>
            <a:r>
              <a:rPr lang="es-MX" sz="1400" dirty="0"/>
              <a:t>Mercado – USD 11,440 millones </a:t>
            </a:r>
          </a:p>
          <a:p>
            <a:pPr marL="571500" indent="-285750">
              <a:lnSpc>
                <a:spcPct val="122000"/>
              </a:lnSpc>
              <a:spcBef>
                <a:spcPts val="615"/>
              </a:spcBef>
              <a:buFont typeface="Arial" panose="020B0604020202020204" pitchFamily="34" charset="0"/>
              <a:buChar char="-"/>
            </a:pPr>
            <a:r>
              <a:rPr lang="es-MX" sz="1400" dirty="0"/>
              <a:t>66 aseguradoras </a:t>
            </a:r>
          </a:p>
          <a:p>
            <a:pPr marL="571500" indent="-285750">
              <a:lnSpc>
                <a:spcPct val="122000"/>
              </a:lnSpc>
              <a:spcBef>
                <a:spcPts val="615"/>
              </a:spcBef>
              <a:buFont typeface="Arial" panose="020B0604020202020204" pitchFamily="34" charset="0"/>
              <a:buChar char="-"/>
            </a:pPr>
            <a:r>
              <a:rPr lang="es-MX" sz="1400" dirty="0"/>
              <a:t>Penetración de 3.6% </a:t>
            </a:r>
          </a:p>
          <a:p>
            <a:pPr marL="571500" indent="-285750">
              <a:lnSpc>
                <a:spcPct val="122000"/>
              </a:lnSpc>
              <a:spcBef>
                <a:spcPts val="615"/>
              </a:spcBef>
              <a:buFont typeface="Arial" panose="020B0604020202020204" pitchFamily="34" charset="0"/>
              <a:buChar char="-"/>
            </a:pPr>
            <a:r>
              <a:rPr lang="es-MX" sz="1400" dirty="0"/>
              <a:t>48% Vida y 52% No Vida </a:t>
            </a:r>
          </a:p>
          <a:p>
            <a:pPr marL="0" indent="0">
              <a:buNone/>
            </a:pPr>
            <a:endParaRPr lang="es-MX" dirty="0"/>
          </a:p>
          <a:p>
            <a:pPr marL="0" indent="0">
              <a:buNone/>
            </a:pPr>
            <a:endParaRPr lang="es-MX" dirty="0"/>
          </a:p>
          <a:p>
            <a:pPr marL="0" indent="0">
              <a:buNone/>
            </a:pPr>
            <a:endParaRPr lang="es-MX" dirty="0"/>
          </a:p>
        </p:txBody>
      </p:sp>
      <p:pic>
        <p:nvPicPr>
          <p:cNvPr id="3" name="Picture 2">
            <a:extLst>
              <a:ext uri="{FF2B5EF4-FFF2-40B4-BE49-F238E27FC236}">
                <a16:creationId xmlns:a16="http://schemas.microsoft.com/office/drawing/2014/main" id="{EE1C6285-950F-6477-0CD5-5985A0529825}"/>
              </a:ext>
            </a:extLst>
          </p:cNvPr>
          <p:cNvPicPr>
            <a:picLocks noChangeAspect="1"/>
          </p:cNvPicPr>
          <p:nvPr/>
        </p:nvPicPr>
        <p:blipFill>
          <a:blip r:embed="rId2"/>
          <a:stretch>
            <a:fillRect/>
          </a:stretch>
        </p:blipFill>
        <p:spPr>
          <a:xfrm>
            <a:off x="5947956" y="2293991"/>
            <a:ext cx="2949301" cy="1828066"/>
          </a:xfrm>
          <a:prstGeom prst="rect">
            <a:avLst/>
          </a:prstGeom>
        </p:spPr>
      </p:pic>
    </p:spTree>
    <p:extLst>
      <p:ext uri="{BB962C8B-B14F-4D97-AF65-F5344CB8AC3E}">
        <p14:creationId xmlns:p14="http://schemas.microsoft.com/office/powerpoint/2010/main" val="1555695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defTabSz="685800">
              <a:defRPr/>
            </a:pPr>
            <a:fld id="{48F63A3B-78C7-47BE-AE5E-E10140E04643}" type="slidenum">
              <a:rPr lang="en-US">
                <a:solidFill>
                  <a:srgbClr val="FFFFFF">
                    <a:lumMod val="50000"/>
                  </a:srgbClr>
                </a:solidFill>
              </a:rPr>
              <a:pPr defTabSz="685800">
                <a:defRPr/>
              </a:pPr>
              <a:t>17</a:t>
            </a:fld>
            <a:endParaRPr lang="en-US" dirty="0">
              <a:solidFill>
                <a:srgbClr val="FFFFFF">
                  <a:lumMod val="50000"/>
                </a:srgbClr>
              </a:solidFill>
            </a:endParaRPr>
          </a:p>
        </p:txBody>
      </p:sp>
      <p:sp>
        <p:nvSpPr>
          <p:cNvPr id="3" name="Rectangle 2"/>
          <p:cNvSpPr/>
          <p:nvPr/>
        </p:nvSpPr>
        <p:spPr>
          <a:xfrm>
            <a:off x="1" y="1181101"/>
            <a:ext cx="1724660" cy="2311400"/>
          </a:xfrm>
          <a:prstGeom prst="rect">
            <a:avLst/>
          </a:prstGeom>
          <a:solidFill>
            <a:srgbClr val="E1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lvl="2" defTabSz="685800">
              <a:defRPr/>
            </a:pPr>
            <a:endParaRPr lang="en-US" sz="1350" b="1" dirty="0">
              <a:solidFill>
                <a:prstClr val="black"/>
              </a:solidFill>
              <a:latin typeface="Calibri" panose="020F0502020204030204"/>
            </a:endParaRPr>
          </a:p>
        </p:txBody>
      </p:sp>
      <p:sp>
        <p:nvSpPr>
          <p:cNvPr id="4" name="Right Triangle 3"/>
          <p:cNvSpPr/>
          <p:nvPr/>
        </p:nvSpPr>
        <p:spPr>
          <a:xfrm rot="16200000">
            <a:off x="1210312" y="1022351"/>
            <a:ext cx="368300" cy="660400"/>
          </a:xfrm>
          <a:prstGeom prst="rtTriangle">
            <a:avLst/>
          </a:prstGeom>
          <a:solidFill>
            <a:srgbClr val="97D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5" name="Rectangle 4"/>
          <p:cNvSpPr/>
          <p:nvPr/>
        </p:nvSpPr>
        <p:spPr>
          <a:xfrm>
            <a:off x="5638801" y="1181101"/>
            <a:ext cx="3495675" cy="2311400"/>
          </a:xfrm>
          <a:prstGeom prst="rect">
            <a:avLst/>
          </a:prstGeom>
          <a:solidFill>
            <a:srgbClr val="E1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lvl="2" defTabSz="685800">
              <a:defRPr/>
            </a:pPr>
            <a:endParaRPr lang="en-US" sz="2700" b="1" dirty="0">
              <a:solidFill>
                <a:prstClr val="black"/>
              </a:solidFill>
              <a:latin typeface="Calibri" panose="020F0502020204030204"/>
            </a:endParaRPr>
          </a:p>
        </p:txBody>
      </p:sp>
      <p:sp>
        <p:nvSpPr>
          <p:cNvPr id="6" name="Right Triangle 5"/>
          <p:cNvSpPr/>
          <p:nvPr/>
        </p:nvSpPr>
        <p:spPr>
          <a:xfrm>
            <a:off x="5638800" y="1181102"/>
            <a:ext cx="685800" cy="354659"/>
          </a:xfrm>
          <a:prstGeom prst="rtTriangle">
            <a:avLst/>
          </a:prstGeom>
          <a:solidFill>
            <a:srgbClr val="97D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7" name="Rectangle 6"/>
          <p:cNvSpPr/>
          <p:nvPr/>
        </p:nvSpPr>
        <p:spPr>
          <a:xfrm>
            <a:off x="1064260" y="1535761"/>
            <a:ext cx="5257800" cy="2480741"/>
          </a:xfrm>
          <a:prstGeom prst="rect">
            <a:avLst/>
          </a:prstGeom>
          <a:solidFill>
            <a:srgbClr val="0081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defTabSz="685800">
              <a:defRPr/>
            </a:pPr>
            <a:endParaRPr lang="en-GB" sz="2100" b="1" dirty="0">
              <a:solidFill>
                <a:prstClr val="white"/>
              </a:solidFill>
              <a:latin typeface="Arial" panose="020B0604020202020204" pitchFamily="34" charset="0"/>
              <a:cs typeface="Arial" panose="020B0604020202020204" pitchFamily="34" charset="0"/>
            </a:endParaRPr>
          </a:p>
          <a:p>
            <a:pPr marL="0" lvl="2" algn="ctr" defTabSz="685800">
              <a:defRPr/>
            </a:pPr>
            <a:r>
              <a:rPr lang="en-GB" sz="1500" b="1" dirty="0">
                <a:solidFill>
                  <a:prstClr val="white"/>
                </a:solidFill>
                <a:latin typeface="Arial" panose="020B0604020202020204" pitchFamily="34" charset="0"/>
                <a:cs typeface="Arial" panose="020B0604020202020204" pitchFamily="34" charset="0"/>
              </a:rPr>
              <a:t>Carlos De la Torre – Managing Director </a:t>
            </a:r>
          </a:p>
          <a:p>
            <a:pPr marL="0" lvl="2" algn="ctr" defTabSz="685800">
              <a:defRPr/>
            </a:pPr>
            <a:r>
              <a:rPr lang="en-GB" sz="1500" b="1" dirty="0">
                <a:solidFill>
                  <a:prstClr val="white"/>
                </a:solidFill>
                <a:latin typeface="Arial" panose="020B0604020202020204" pitchFamily="34" charset="0"/>
                <a:cs typeface="Arial" panose="020B0604020202020204" pitchFamily="34" charset="0"/>
              </a:rPr>
              <a:t>AM Best América Latina</a:t>
            </a:r>
          </a:p>
          <a:p>
            <a:pPr marL="0" lvl="2" algn="ctr" defTabSz="685800">
              <a:defRPr/>
            </a:pPr>
            <a:endParaRPr lang="en-GB" sz="15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lvl="2" algn="ctr" defTabSz="685800">
              <a:defRPr/>
            </a:pPr>
            <a:r>
              <a:rPr lang="en-GB" sz="15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Carlos.Delatorre@ambest.com</a:t>
            </a:r>
            <a:endParaRPr lang="en-GB" sz="1500" b="1" dirty="0">
              <a:solidFill>
                <a:schemeClr val="bg1"/>
              </a:solidFill>
              <a:latin typeface="Arial" panose="020B0604020202020204" pitchFamily="34" charset="0"/>
              <a:cs typeface="Arial" panose="020B0604020202020204" pitchFamily="34" charset="0"/>
            </a:endParaRPr>
          </a:p>
          <a:p>
            <a:pPr marL="0" lvl="2" algn="ctr" defTabSz="685800">
              <a:defRPr/>
            </a:pPr>
            <a:r>
              <a:rPr lang="en-GB" sz="1500" b="1" dirty="0">
                <a:solidFill>
                  <a:prstClr val="white"/>
                </a:solidFill>
                <a:latin typeface="Arial" panose="020B0604020202020204" pitchFamily="34" charset="0"/>
                <a:cs typeface="Arial" panose="020B0604020202020204" pitchFamily="34" charset="0"/>
              </a:rPr>
              <a:t>Of: +52-55-1102-2720 Ext 105</a:t>
            </a:r>
          </a:p>
          <a:p>
            <a:pPr marL="0" lvl="2" algn="ctr" defTabSz="685800">
              <a:defRPr/>
            </a:pPr>
            <a:r>
              <a:rPr lang="en-GB" sz="1500" b="1" dirty="0" err="1">
                <a:solidFill>
                  <a:prstClr val="white"/>
                </a:solidFill>
                <a:latin typeface="Arial" panose="020B0604020202020204" pitchFamily="34" charset="0"/>
                <a:cs typeface="Arial" panose="020B0604020202020204" pitchFamily="34" charset="0"/>
              </a:rPr>
              <a:t>Cel</a:t>
            </a:r>
            <a:r>
              <a:rPr lang="en-GB" sz="1500" b="1" dirty="0">
                <a:solidFill>
                  <a:prstClr val="white"/>
                </a:solidFill>
                <a:latin typeface="Arial" panose="020B0604020202020204" pitchFamily="34" charset="0"/>
                <a:cs typeface="Arial" panose="020B0604020202020204" pitchFamily="34" charset="0"/>
              </a:rPr>
              <a:t>: +52-55-7903-5420</a:t>
            </a:r>
            <a:endParaRPr lang="fr-FR" sz="15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34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16515A6D-649C-494E-BFDA-596979207E7F}" type="slidenum">
              <a:rPr lang="en-US" smtClean="0"/>
              <a:pPr/>
              <a:t>18</a:t>
            </a:fld>
            <a:endParaRPr lang="en-US"/>
          </a:p>
        </p:txBody>
      </p:sp>
    </p:spTree>
    <p:extLst>
      <p:ext uri="{BB962C8B-B14F-4D97-AF65-F5344CB8AC3E}">
        <p14:creationId xmlns:p14="http://schemas.microsoft.com/office/powerpoint/2010/main" val="64349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MX" dirty="0"/>
              <a:t>AM Best</a:t>
            </a:r>
            <a:endParaRPr lang="en-US" dirty="0"/>
          </a:p>
        </p:txBody>
      </p:sp>
      <p:sp>
        <p:nvSpPr>
          <p:cNvPr id="4" name="Slide Number Placeholder 3"/>
          <p:cNvSpPr>
            <a:spLocks noGrp="1"/>
          </p:cNvSpPr>
          <p:nvPr>
            <p:ph type="sldNum" sz="quarter" idx="4"/>
          </p:nvPr>
        </p:nvSpPr>
        <p:spPr>
          <a:xfrm>
            <a:off x="3912220" y="5449229"/>
            <a:ext cx="1319561" cy="265771"/>
          </a:xfrm>
        </p:spPr>
        <p:txBody>
          <a:bodyPr/>
          <a:lstStyle/>
          <a:p>
            <a:fld id="{16515A6D-649C-494E-BFDA-596979207E7F}" type="slidenum">
              <a:rPr lang="en-US" sz="1000" smtClean="0"/>
              <a:pPr/>
              <a:t>2</a:t>
            </a:fld>
            <a:endParaRPr lang="en-US" sz="1000" dirty="0"/>
          </a:p>
        </p:txBody>
      </p:sp>
      <p:sp>
        <p:nvSpPr>
          <p:cNvPr id="5" name="object 2">
            <a:extLst>
              <a:ext uri="{FF2B5EF4-FFF2-40B4-BE49-F238E27FC236}">
                <a16:creationId xmlns:a16="http://schemas.microsoft.com/office/drawing/2014/main" id="{8F024B61-9E70-BB78-96E5-6BCF4B6F549A}"/>
              </a:ext>
            </a:extLst>
          </p:cNvPr>
          <p:cNvSpPr txBox="1">
            <a:spLocks noGrp="1"/>
          </p:cNvSpPr>
          <p:nvPr>
            <p:ph idx="1"/>
          </p:nvPr>
        </p:nvSpPr>
        <p:spPr>
          <a:xfrm>
            <a:off x="628650" y="1011692"/>
            <a:ext cx="7537645" cy="4021935"/>
          </a:xfrm>
          <a:prstGeom prst="rect">
            <a:avLst/>
          </a:prstGeom>
        </p:spPr>
        <p:txBody>
          <a:bodyPr vert="horz" wrap="square" lIns="0" tIns="46990" rIns="0" bIns="0" rtlCol="0">
            <a:spAutoFit/>
          </a:bodyPr>
          <a:lstStyle/>
          <a:p>
            <a:pPr marL="12700" indent="0" algn="just">
              <a:spcBef>
                <a:spcPts val="370"/>
              </a:spcBef>
              <a:buNone/>
              <a:tabLst>
                <a:tab pos="354965" algn="l"/>
                <a:tab pos="355600" algn="l"/>
              </a:tabLst>
            </a:pPr>
            <a:r>
              <a:rPr sz="1600" spc="-5" dirty="0">
                <a:latin typeface="Arial"/>
                <a:cs typeface="Arial"/>
              </a:rPr>
              <a:t>Fundada</a:t>
            </a:r>
            <a:r>
              <a:rPr sz="1600" spc="5" dirty="0">
                <a:latin typeface="Arial"/>
                <a:cs typeface="Arial"/>
              </a:rPr>
              <a:t> </a:t>
            </a:r>
            <a:r>
              <a:rPr sz="1600" spc="-5" dirty="0">
                <a:latin typeface="Arial"/>
                <a:cs typeface="Arial"/>
              </a:rPr>
              <a:t>en</a:t>
            </a:r>
            <a:r>
              <a:rPr sz="1600" spc="10" dirty="0">
                <a:latin typeface="Arial"/>
                <a:cs typeface="Arial"/>
              </a:rPr>
              <a:t> </a:t>
            </a:r>
            <a:r>
              <a:rPr sz="1600" spc="-5" dirty="0">
                <a:latin typeface="Arial"/>
                <a:cs typeface="Arial"/>
              </a:rPr>
              <a:t>1899,</a:t>
            </a:r>
            <a:r>
              <a:rPr sz="1600" spc="-75" dirty="0">
                <a:latin typeface="Arial"/>
                <a:cs typeface="Arial"/>
              </a:rPr>
              <a:t> </a:t>
            </a:r>
            <a:r>
              <a:rPr sz="1600" spc="-5" dirty="0">
                <a:latin typeface="Arial"/>
                <a:cs typeface="Arial"/>
              </a:rPr>
              <a:t>AM</a:t>
            </a:r>
            <a:r>
              <a:rPr sz="1600" spc="25" dirty="0">
                <a:latin typeface="Arial"/>
                <a:cs typeface="Arial"/>
              </a:rPr>
              <a:t> </a:t>
            </a:r>
            <a:r>
              <a:rPr sz="1600" spc="-5" dirty="0">
                <a:latin typeface="Arial"/>
                <a:cs typeface="Arial"/>
              </a:rPr>
              <a:t>Best</a:t>
            </a:r>
            <a:r>
              <a:rPr sz="1600" spc="5" dirty="0">
                <a:latin typeface="Arial"/>
                <a:cs typeface="Arial"/>
              </a:rPr>
              <a:t> </a:t>
            </a:r>
            <a:r>
              <a:rPr sz="1600" spc="-5" dirty="0">
                <a:latin typeface="Arial"/>
                <a:cs typeface="Arial"/>
              </a:rPr>
              <a:t>es</a:t>
            </a:r>
            <a:r>
              <a:rPr sz="1600" spc="5" dirty="0">
                <a:latin typeface="Arial"/>
                <a:cs typeface="Arial"/>
              </a:rPr>
              <a:t> </a:t>
            </a:r>
            <a:r>
              <a:rPr sz="1600" dirty="0">
                <a:latin typeface="Arial"/>
                <a:cs typeface="Arial"/>
              </a:rPr>
              <a:t>la</a:t>
            </a:r>
            <a:r>
              <a:rPr sz="1600" spc="10" dirty="0">
                <a:latin typeface="Arial"/>
                <a:cs typeface="Arial"/>
              </a:rPr>
              <a:t> </a:t>
            </a:r>
            <a:r>
              <a:rPr sz="1600" spc="-5" dirty="0">
                <a:latin typeface="Arial"/>
                <a:cs typeface="Arial"/>
              </a:rPr>
              <a:t>agencia calificadora</a:t>
            </a:r>
            <a:r>
              <a:rPr sz="1600" spc="-20" dirty="0">
                <a:latin typeface="Arial"/>
                <a:cs typeface="Arial"/>
              </a:rPr>
              <a:t> </a:t>
            </a:r>
            <a:r>
              <a:rPr sz="1600" spc="-5" dirty="0">
                <a:latin typeface="Arial"/>
                <a:cs typeface="Arial"/>
              </a:rPr>
              <a:t>global</a:t>
            </a:r>
            <a:r>
              <a:rPr sz="1600" spc="5" dirty="0">
                <a:latin typeface="Arial"/>
                <a:cs typeface="Arial"/>
              </a:rPr>
              <a:t> </a:t>
            </a:r>
            <a:r>
              <a:rPr sz="1600" spc="-5" dirty="0">
                <a:latin typeface="Arial"/>
                <a:cs typeface="Arial"/>
              </a:rPr>
              <a:t>líder</a:t>
            </a:r>
            <a:r>
              <a:rPr sz="1600" spc="10" dirty="0">
                <a:latin typeface="Arial"/>
                <a:cs typeface="Arial"/>
              </a:rPr>
              <a:t> </a:t>
            </a:r>
            <a:r>
              <a:rPr sz="1600" spc="-5" dirty="0">
                <a:latin typeface="Arial"/>
                <a:cs typeface="Arial"/>
              </a:rPr>
              <a:t>para</a:t>
            </a:r>
            <a:r>
              <a:rPr sz="1600" spc="15" dirty="0">
                <a:latin typeface="Arial"/>
                <a:cs typeface="Arial"/>
              </a:rPr>
              <a:t> </a:t>
            </a:r>
            <a:r>
              <a:rPr sz="1600" spc="-5" dirty="0">
                <a:latin typeface="Arial"/>
                <a:cs typeface="Arial"/>
              </a:rPr>
              <a:t>la</a:t>
            </a:r>
            <a:r>
              <a:rPr sz="1600" spc="10" dirty="0">
                <a:latin typeface="Arial"/>
                <a:cs typeface="Arial"/>
              </a:rPr>
              <a:t> </a:t>
            </a:r>
            <a:r>
              <a:rPr sz="1600" spc="-5" dirty="0" err="1">
                <a:latin typeface="Arial"/>
                <a:cs typeface="Arial"/>
              </a:rPr>
              <a:t>industria</a:t>
            </a:r>
            <a:r>
              <a:rPr lang="es-MX" sz="1600" dirty="0">
                <a:latin typeface="Arial"/>
                <a:cs typeface="Arial"/>
              </a:rPr>
              <a:t> </a:t>
            </a:r>
            <a:r>
              <a:rPr sz="1600" spc="-5" dirty="0">
                <a:latin typeface="Arial"/>
                <a:cs typeface="Arial"/>
              </a:rPr>
              <a:t>de</a:t>
            </a:r>
            <a:r>
              <a:rPr sz="1600" spc="-40" dirty="0">
                <a:latin typeface="Arial"/>
                <a:cs typeface="Arial"/>
              </a:rPr>
              <a:t> </a:t>
            </a:r>
            <a:r>
              <a:rPr lang="es-MX" sz="1600" spc="-40" dirty="0">
                <a:latin typeface="Arial"/>
                <a:cs typeface="Arial"/>
              </a:rPr>
              <a:t>(rea)</a:t>
            </a:r>
            <a:r>
              <a:rPr sz="1600" spc="-5" dirty="0" err="1">
                <a:latin typeface="Arial"/>
                <a:cs typeface="Arial"/>
              </a:rPr>
              <a:t>seguros</a:t>
            </a:r>
            <a:endParaRPr sz="1600" dirty="0">
              <a:latin typeface="Arial"/>
              <a:cs typeface="Arial"/>
            </a:endParaRPr>
          </a:p>
          <a:p>
            <a:pPr marL="12700" marR="685165" indent="0" algn="just">
              <a:lnSpc>
                <a:spcPct val="113700"/>
              </a:lnSpc>
              <a:spcBef>
                <a:spcPts val="615"/>
              </a:spcBef>
              <a:buNone/>
              <a:tabLst>
                <a:tab pos="354965" algn="l"/>
                <a:tab pos="355600" algn="l"/>
              </a:tabLst>
            </a:pPr>
            <a:r>
              <a:rPr sz="1600" spc="-5" dirty="0">
                <a:latin typeface="Arial"/>
                <a:cs typeface="Arial"/>
              </a:rPr>
              <a:t>En</a:t>
            </a:r>
            <a:r>
              <a:rPr sz="1600" dirty="0">
                <a:latin typeface="Arial"/>
                <a:cs typeface="Arial"/>
              </a:rPr>
              <a:t> </a:t>
            </a:r>
            <a:r>
              <a:rPr sz="1600" spc="-5" dirty="0">
                <a:latin typeface="Arial"/>
                <a:cs typeface="Arial"/>
              </a:rPr>
              <a:t>1906</a:t>
            </a:r>
            <a:r>
              <a:rPr sz="1600" spc="5" dirty="0">
                <a:latin typeface="Arial"/>
                <a:cs typeface="Arial"/>
              </a:rPr>
              <a:t> </a:t>
            </a:r>
            <a:r>
              <a:rPr sz="1600" spc="-5" dirty="0">
                <a:latin typeface="Arial"/>
                <a:cs typeface="Arial"/>
              </a:rPr>
              <a:t>fue</a:t>
            </a:r>
            <a:r>
              <a:rPr sz="1600" spc="15" dirty="0">
                <a:latin typeface="Arial"/>
                <a:cs typeface="Arial"/>
              </a:rPr>
              <a:t> </a:t>
            </a:r>
            <a:r>
              <a:rPr sz="1600" spc="-5" dirty="0">
                <a:latin typeface="Arial"/>
                <a:cs typeface="Arial"/>
              </a:rPr>
              <a:t>pionera</a:t>
            </a:r>
            <a:r>
              <a:rPr sz="1600" spc="15" dirty="0">
                <a:latin typeface="Arial"/>
                <a:cs typeface="Arial"/>
              </a:rPr>
              <a:t> </a:t>
            </a:r>
            <a:r>
              <a:rPr sz="1600" spc="-5" dirty="0">
                <a:latin typeface="Arial"/>
                <a:cs typeface="Arial"/>
              </a:rPr>
              <a:t>en</a:t>
            </a:r>
            <a:r>
              <a:rPr sz="1600" dirty="0">
                <a:latin typeface="Arial"/>
                <a:cs typeface="Arial"/>
              </a:rPr>
              <a:t> </a:t>
            </a:r>
            <a:r>
              <a:rPr sz="1600" spc="-5" dirty="0">
                <a:latin typeface="Arial"/>
                <a:cs typeface="Arial"/>
              </a:rPr>
              <a:t>el</a:t>
            </a:r>
            <a:r>
              <a:rPr sz="1600" spc="15" dirty="0">
                <a:latin typeface="Arial"/>
                <a:cs typeface="Arial"/>
              </a:rPr>
              <a:t> </a:t>
            </a:r>
            <a:r>
              <a:rPr sz="1600" spc="-5" dirty="0">
                <a:latin typeface="Arial"/>
                <a:cs typeface="Arial"/>
              </a:rPr>
              <a:t>concepto</a:t>
            </a:r>
            <a:r>
              <a:rPr sz="1600" dirty="0">
                <a:latin typeface="Arial"/>
                <a:cs typeface="Arial"/>
              </a:rPr>
              <a:t> </a:t>
            </a:r>
            <a:r>
              <a:rPr sz="1600" spc="-5" dirty="0">
                <a:latin typeface="Arial"/>
                <a:cs typeface="Arial"/>
              </a:rPr>
              <a:t>de</a:t>
            </a:r>
            <a:r>
              <a:rPr sz="1600" spc="5" dirty="0">
                <a:latin typeface="Arial"/>
                <a:cs typeface="Arial"/>
              </a:rPr>
              <a:t> </a:t>
            </a:r>
            <a:r>
              <a:rPr sz="1600" spc="-5" dirty="0">
                <a:latin typeface="Arial"/>
                <a:cs typeface="Arial"/>
              </a:rPr>
              <a:t>calificar</a:t>
            </a:r>
            <a:r>
              <a:rPr sz="1600" spc="-15" dirty="0">
                <a:latin typeface="Arial"/>
                <a:cs typeface="Arial"/>
              </a:rPr>
              <a:t> </a:t>
            </a:r>
            <a:r>
              <a:rPr sz="1600" spc="-5" dirty="0">
                <a:latin typeface="Arial"/>
                <a:cs typeface="Arial"/>
              </a:rPr>
              <a:t>la solidez</a:t>
            </a:r>
            <a:r>
              <a:rPr sz="1600" spc="-15" dirty="0">
                <a:latin typeface="Arial"/>
                <a:cs typeface="Arial"/>
              </a:rPr>
              <a:t> </a:t>
            </a:r>
            <a:r>
              <a:rPr sz="1600" spc="-5" dirty="0">
                <a:latin typeface="Arial"/>
                <a:cs typeface="Arial"/>
              </a:rPr>
              <a:t>financiera</a:t>
            </a:r>
            <a:r>
              <a:rPr sz="1600" spc="5" dirty="0">
                <a:latin typeface="Arial"/>
                <a:cs typeface="Arial"/>
              </a:rPr>
              <a:t> </a:t>
            </a:r>
            <a:r>
              <a:rPr sz="1600" spc="-5" dirty="0">
                <a:latin typeface="Arial"/>
                <a:cs typeface="Arial"/>
              </a:rPr>
              <a:t>de</a:t>
            </a:r>
            <a:r>
              <a:rPr sz="1600" spc="5" dirty="0">
                <a:latin typeface="Arial"/>
                <a:cs typeface="Arial"/>
              </a:rPr>
              <a:t> </a:t>
            </a:r>
            <a:r>
              <a:rPr sz="1600" spc="-5" dirty="0">
                <a:latin typeface="Arial"/>
                <a:cs typeface="Arial"/>
              </a:rPr>
              <a:t>las </a:t>
            </a:r>
            <a:r>
              <a:rPr sz="1600" spc="-430" dirty="0">
                <a:latin typeface="Arial"/>
                <a:cs typeface="Arial"/>
              </a:rPr>
              <a:t> </a:t>
            </a:r>
            <a:r>
              <a:rPr sz="1600" spc="-5" dirty="0">
                <a:latin typeface="Arial"/>
                <a:cs typeface="Arial"/>
              </a:rPr>
              <a:t>aseguradoras</a:t>
            </a:r>
            <a:endParaRPr sz="1600" dirty="0">
              <a:latin typeface="Arial"/>
              <a:cs typeface="Arial"/>
            </a:endParaRPr>
          </a:p>
          <a:p>
            <a:pPr marL="12700" indent="0" algn="just">
              <a:spcBef>
                <a:spcPts val="875"/>
              </a:spcBef>
              <a:buNone/>
              <a:tabLst>
                <a:tab pos="354965" algn="l"/>
                <a:tab pos="355600" algn="l"/>
              </a:tabLst>
            </a:pPr>
            <a:r>
              <a:rPr sz="1600" spc="-5" dirty="0">
                <a:latin typeface="Arial"/>
                <a:cs typeface="Arial"/>
              </a:rPr>
              <a:t>Proveedor</a:t>
            </a:r>
            <a:r>
              <a:rPr sz="1600" spc="15" dirty="0">
                <a:latin typeface="Arial"/>
                <a:cs typeface="Arial"/>
              </a:rPr>
              <a:t> </a:t>
            </a:r>
            <a:r>
              <a:rPr sz="1600" spc="-5" dirty="0">
                <a:latin typeface="Arial"/>
                <a:cs typeface="Arial"/>
              </a:rPr>
              <a:t>líder</a:t>
            </a:r>
            <a:r>
              <a:rPr sz="1600" spc="15" dirty="0">
                <a:latin typeface="Arial"/>
                <a:cs typeface="Arial"/>
              </a:rPr>
              <a:t> </a:t>
            </a:r>
            <a:r>
              <a:rPr sz="1600" spc="-5" dirty="0">
                <a:latin typeface="Arial"/>
                <a:cs typeface="Arial"/>
              </a:rPr>
              <a:t>de</a:t>
            </a:r>
            <a:r>
              <a:rPr sz="1600" spc="10" dirty="0">
                <a:latin typeface="Arial"/>
                <a:cs typeface="Arial"/>
              </a:rPr>
              <a:t> </a:t>
            </a:r>
            <a:r>
              <a:rPr sz="1600" spc="-5" dirty="0">
                <a:latin typeface="Arial"/>
                <a:cs typeface="Arial"/>
              </a:rPr>
              <a:t>calificaciones, información</a:t>
            </a:r>
            <a:r>
              <a:rPr sz="1600" spc="10" dirty="0">
                <a:latin typeface="Arial"/>
                <a:cs typeface="Arial"/>
              </a:rPr>
              <a:t> </a:t>
            </a:r>
            <a:r>
              <a:rPr sz="1600" spc="-5" dirty="0">
                <a:latin typeface="Arial"/>
                <a:cs typeface="Arial"/>
              </a:rPr>
              <a:t>financiera</a:t>
            </a:r>
            <a:r>
              <a:rPr sz="1600" spc="10" dirty="0">
                <a:latin typeface="Arial"/>
                <a:cs typeface="Arial"/>
              </a:rPr>
              <a:t> </a:t>
            </a:r>
            <a:r>
              <a:rPr sz="1600" spc="-5" dirty="0">
                <a:latin typeface="Arial"/>
                <a:cs typeface="Arial"/>
              </a:rPr>
              <a:t>y</a:t>
            </a:r>
            <a:r>
              <a:rPr sz="1600" spc="15" dirty="0">
                <a:latin typeface="Arial"/>
                <a:cs typeface="Arial"/>
              </a:rPr>
              <a:t> </a:t>
            </a:r>
            <a:r>
              <a:rPr sz="1600" spc="-5" dirty="0">
                <a:latin typeface="Arial"/>
                <a:cs typeface="Arial"/>
              </a:rPr>
              <a:t>noticias </a:t>
            </a:r>
            <a:r>
              <a:rPr sz="1600" spc="-5" dirty="0" err="1">
                <a:latin typeface="Arial"/>
                <a:cs typeface="Arial"/>
              </a:rPr>
              <a:t>sobre</a:t>
            </a:r>
            <a:r>
              <a:rPr sz="1600" spc="20" dirty="0">
                <a:latin typeface="Arial"/>
                <a:cs typeface="Arial"/>
              </a:rPr>
              <a:t> </a:t>
            </a:r>
            <a:r>
              <a:rPr sz="1600" spc="-5" dirty="0">
                <a:latin typeface="Arial"/>
                <a:cs typeface="Arial"/>
              </a:rPr>
              <a:t>la</a:t>
            </a:r>
            <a:r>
              <a:rPr lang="es-MX" sz="1600" dirty="0">
                <a:latin typeface="Arial"/>
                <a:cs typeface="Arial"/>
              </a:rPr>
              <a:t> </a:t>
            </a:r>
            <a:r>
              <a:rPr sz="1600" spc="-5" dirty="0" err="1">
                <a:latin typeface="Arial"/>
                <a:cs typeface="Arial"/>
              </a:rPr>
              <a:t>industria</a:t>
            </a:r>
            <a:r>
              <a:rPr sz="1600" spc="-20" dirty="0">
                <a:latin typeface="Arial"/>
                <a:cs typeface="Arial"/>
              </a:rPr>
              <a:t> </a:t>
            </a:r>
            <a:r>
              <a:rPr sz="1600" spc="-5" dirty="0">
                <a:latin typeface="Arial"/>
                <a:cs typeface="Arial"/>
              </a:rPr>
              <a:t>de</a:t>
            </a:r>
            <a:r>
              <a:rPr sz="1600" spc="-15" dirty="0">
                <a:latin typeface="Arial"/>
                <a:cs typeface="Arial"/>
              </a:rPr>
              <a:t> </a:t>
            </a:r>
            <a:r>
              <a:rPr sz="1600" spc="-5" dirty="0">
                <a:latin typeface="Arial"/>
                <a:cs typeface="Arial"/>
              </a:rPr>
              <a:t>seguros</a:t>
            </a:r>
            <a:endParaRPr sz="1600" dirty="0">
              <a:latin typeface="Arial"/>
              <a:cs typeface="Arial"/>
            </a:endParaRPr>
          </a:p>
          <a:p>
            <a:pPr marL="756285" lvl="1" indent="-287655">
              <a:spcBef>
                <a:spcPts val="865"/>
              </a:spcBef>
              <a:buChar char="–"/>
              <a:tabLst>
                <a:tab pos="756285" algn="l"/>
                <a:tab pos="756920" algn="l"/>
              </a:tabLst>
            </a:pPr>
            <a:r>
              <a:rPr sz="1300" spc="-5" dirty="0">
                <a:latin typeface="Arial"/>
                <a:cs typeface="Arial"/>
              </a:rPr>
              <a:t>Más</a:t>
            </a:r>
            <a:r>
              <a:rPr sz="1300" spc="10" dirty="0">
                <a:latin typeface="Arial"/>
                <a:cs typeface="Arial"/>
              </a:rPr>
              <a:t> </a:t>
            </a:r>
            <a:r>
              <a:rPr sz="1300" spc="-5" dirty="0">
                <a:latin typeface="Arial"/>
                <a:cs typeface="Arial"/>
              </a:rPr>
              <a:t>de </a:t>
            </a:r>
            <a:r>
              <a:rPr lang="es-MX" sz="1300" spc="-5" dirty="0">
                <a:latin typeface="Arial"/>
                <a:cs typeface="Arial"/>
              </a:rPr>
              <a:t>3,700</a:t>
            </a:r>
            <a:r>
              <a:rPr sz="1300" spc="5" dirty="0">
                <a:latin typeface="Arial"/>
                <a:cs typeface="Arial"/>
              </a:rPr>
              <a:t> </a:t>
            </a:r>
            <a:r>
              <a:rPr lang="es-MX" sz="1300" spc="5" dirty="0">
                <a:latin typeface="Arial"/>
                <a:cs typeface="Arial"/>
              </a:rPr>
              <a:t>compañías calificadas en más de 100 países</a:t>
            </a:r>
            <a:endParaRPr sz="1300" dirty="0">
              <a:latin typeface="Arial"/>
              <a:cs typeface="Arial"/>
            </a:endParaRPr>
          </a:p>
          <a:p>
            <a:pPr marL="756285" lvl="1" indent="-287655">
              <a:spcBef>
                <a:spcPts val="875"/>
              </a:spcBef>
              <a:buChar char="–"/>
              <a:tabLst>
                <a:tab pos="756285" algn="l"/>
                <a:tab pos="756920" algn="l"/>
              </a:tabLst>
            </a:pPr>
            <a:r>
              <a:rPr sz="1300" spc="-5" dirty="0">
                <a:latin typeface="Arial"/>
                <a:cs typeface="Arial"/>
              </a:rPr>
              <a:t>Documentos</a:t>
            </a:r>
            <a:r>
              <a:rPr sz="1300" spc="5" dirty="0">
                <a:latin typeface="Arial"/>
                <a:cs typeface="Arial"/>
              </a:rPr>
              <a:t> </a:t>
            </a:r>
            <a:r>
              <a:rPr sz="1300" spc="-5" dirty="0">
                <a:latin typeface="Arial"/>
                <a:cs typeface="Arial"/>
              </a:rPr>
              <a:t>de</a:t>
            </a:r>
            <a:r>
              <a:rPr sz="1300" spc="15" dirty="0">
                <a:latin typeface="Arial"/>
                <a:cs typeface="Arial"/>
              </a:rPr>
              <a:t> </a:t>
            </a:r>
            <a:r>
              <a:rPr sz="1300" spc="-5" dirty="0">
                <a:latin typeface="Arial"/>
                <a:cs typeface="Arial"/>
              </a:rPr>
              <a:t>investigación</a:t>
            </a:r>
            <a:r>
              <a:rPr sz="1300" spc="-30" dirty="0">
                <a:latin typeface="Arial"/>
                <a:cs typeface="Arial"/>
              </a:rPr>
              <a:t> </a:t>
            </a:r>
            <a:r>
              <a:rPr sz="1300" spc="-5" dirty="0">
                <a:latin typeface="Arial"/>
                <a:cs typeface="Arial"/>
              </a:rPr>
              <a:t>y</a:t>
            </a:r>
            <a:r>
              <a:rPr sz="1300" spc="5" dirty="0">
                <a:latin typeface="Arial"/>
                <a:cs typeface="Arial"/>
              </a:rPr>
              <a:t> </a:t>
            </a:r>
            <a:r>
              <a:rPr sz="1300" spc="-5" dirty="0">
                <a:latin typeface="Arial"/>
                <a:cs typeface="Arial"/>
              </a:rPr>
              <a:t>publicaciones</a:t>
            </a:r>
            <a:r>
              <a:rPr sz="1300" dirty="0">
                <a:latin typeface="Arial"/>
                <a:cs typeface="Arial"/>
              </a:rPr>
              <a:t> </a:t>
            </a:r>
            <a:r>
              <a:rPr sz="1300" spc="-5" dirty="0">
                <a:latin typeface="Arial"/>
                <a:cs typeface="Arial"/>
              </a:rPr>
              <a:t>periódicas</a:t>
            </a:r>
            <a:endParaRPr sz="1300" dirty="0">
              <a:latin typeface="Arial"/>
              <a:cs typeface="Arial"/>
            </a:endParaRPr>
          </a:p>
          <a:p>
            <a:pPr marL="756285" lvl="1" indent="-287655">
              <a:spcBef>
                <a:spcPts val="865"/>
              </a:spcBef>
              <a:buChar char="–"/>
              <a:tabLst>
                <a:tab pos="756285" algn="l"/>
                <a:tab pos="756920" algn="l"/>
              </a:tabLst>
            </a:pPr>
            <a:r>
              <a:rPr sz="1300" spc="-5" dirty="0">
                <a:latin typeface="Arial"/>
                <a:cs typeface="Arial"/>
              </a:rPr>
              <a:t>Servicios</a:t>
            </a:r>
            <a:r>
              <a:rPr sz="1300" spc="-20" dirty="0">
                <a:latin typeface="Arial"/>
                <a:cs typeface="Arial"/>
              </a:rPr>
              <a:t> </a:t>
            </a:r>
            <a:r>
              <a:rPr sz="1300" spc="-5" dirty="0">
                <a:latin typeface="Arial"/>
                <a:cs typeface="Arial"/>
              </a:rPr>
              <a:t>de</a:t>
            </a:r>
            <a:r>
              <a:rPr sz="1300" dirty="0">
                <a:latin typeface="Arial"/>
                <a:cs typeface="Arial"/>
              </a:rPr>
              <a:t> </a:t>
            </a:r>
            <a:r>
              <a:rPr sz="1300" spc="-5" dirty="0">
                <a:latin typeface="Arial"/>
                <a:cs typeface="Arial"/>
              </a:rPr>
              <a:t>información</a:t>
            </a:r>
            <a:r>
              <a:rPr sz="1300" spc="10" dirty="0">
                <a:latin typeface="Arial"/>
                <a:cs typeface="Arial"/>
              </a:rPr>
              <a:t> </a:t>
            </a:r>
            <a:r>
              <a:rPr sz="1300" spc="-5" dirty="0">
                <a:latin typeface="Arial"/>
                <a:cs typeface="Arial"/>
              </a:rPr>
              <a:t>y</a:t>
            </a:r>
            <a:r>
              <a:rPr sz="1300" spc="5" dirty="0">
                <a:latin typeface="Arial"/>
                <a:cs typeface="Arial"/>
              </a:rPr>
              <a:t> </a:t>
            </a:r>
            <a:r>
              <a:rPr sz="1300" spc="-5" dirty="0">
                <a:latin typeface="Arial"/>
                <a:cs typeface="Arial"/>
              </a:rPr>
              <a:t>bases de</a:t>
            </a:r>
            <a:r>
              <a:rPr sz="1300" spc="15" dirty="0">
                <a:latin typeface="Arial"/>
                <a:cs typeface="Arial"/>
              </a:rPr>
              <a:t> </a:t>
            </a:r>
            <a:r>
              <a:rPr sz="1300" spc="-5" dirty="0">
                <a:latin typeface="Arial"/>
                <a:cs typeface="Arial"/>
              </a:rPr>
              <a:t>datos</a:t>
            </a:r>
            <a:endParaRPr sz="1300" dirty="0">
              <a:latin typeface="Arial"/>
              <a:cs typeface="Arial"/>
            </a:endParaRPr>
          </a:p>
          <a:p>
            <a:pPr marL="12700" marR="372745" indent="0" algn="just">
              <a:lnSpc>
                <a:spcPct val="113700"/>
              </a:lnSpc>
              <a:spcBef>
                <a:spcPts val="615"/>
              </a:spcBef>
              <a:buNone/>
              <a:tabLst>
                <a:tab pos="354965" algn="l"/>
                <a:tab pos="355600" algn="l"/>
              </a:tabLst>
            </a:pPr>
            <a:r>
              <a:rPr sz="1600" spc="-5" dirty="0">
                <a:latin typeface="Arial"/>
                <a:cs typeface="Arial"/>
              </a:rPr>
              <a:t>La</a:t>
            </a:r>
            <a:r>
              <a:rPr sz="1600" spc="5" dirty="0">
                <a:latin typeface="Arial"/>
                <a:cs typeface="Arial"/>
              </a:rPr>
              <a:t> </a:t>
            </a:r>
            <a:r>
              <a:rPr sz="1600" spc="-5" dirty="0">
                <a:latin typeface="Arial"/>
                <a:cs typeface="Arial"/>
              </a:rPr>
              <a:t>única</a:t>
            </a:r>
            <a:r>
              <a:rPr sz="1600" spc="10" dirty="0">
                <a:latin typeface="Arial"/>
                <a:cs typeface="Arial"/>
              </a:rPr>
              <a:t> </a:t>
            </a:r>
            <a:r>
              <a:rPr sz="1600" spc="-5" dirty="0">
                <a:latin typeface="Arial"/>
                <a:cs typeface="Arial"/>
              </a:rPr>
              <a:t>agencia</a:t>
            </a:r>
            <a:r>
              <a:rPr sz="1600" dirty="0">
                <a:latin typeface="Arial"/>
                <a:cs typeface="Arial"/>
              </a:rPr>
              <a:t> </a:t>
            </a:r>
            <a:r>
              <a:rPr sz="1600" spc="-5" dirty="0">
                <a:latin typeface="Arial"/>
                <a:cs typeface="Arial"/>
              </a:rPr>
              <a:t>calificadora</a:t>
            </a:r>
            <a:r>
              <a:rPr sz="1600" spc="-10" dirty="0">
                <a:latin typeface="Arial"/>
                <a:cs typeface="Arial"/>
              </a:rPr>
              <a:t> </a:t>
            </a:r>
            <a:r>
              <a:rPr sz="1600" spc="-5" dirty="0">
                <a:latin typeface="Arial"/>
                <a:cs typeface="Arial"/>
              </a:rPr>
              <a:t>internacional</a:t>
            </a:r>
            <a:r>
              <a:rPr sz="1600" dirty="0">
                <a:latin typeface="Arial"/>
                <a:cs typeface="Arial"/>
              </a:rPr>
              <a:t> </a:t>
            </a:r>
            <a:r>
              <a:rPr sz="1600" spc="-5" dirty="0">
                <a:latin typeface="Arial"/>
                <a:cs typeface="Arial"/>
              </a:rPr>
              <a:t>dedicada</a:t>
            </a:r>
            <a:r>
              <a:rPr sz="1600" dirty="0">
                <a:latin typeface="Arial"/>
                <a:cs typeface="Arial"/>
              </a:rPr>
              <a:t> </a:t>
            </a:r>
            <a:r>
              <a:rPr sz="1600" spc="-5" dirty="0">
                <a:latin typeface="Arial"/>
                <a:cs typeface="Arial"/>
              </a:rPr>
              <a:t>exclusivamente</a:t>
            </a:r>
            <a:r>
              <a:rPr sz="1600" spc="5" dirty="0">
                <a:latin typeface="Arial"/>
                <a:cs typeface="Arial"/>
              </a:rPr>
              <a:t> </a:t>
            </a:r>
            <a:r>
              <a:rPr sz="1600" spc="-5" dirty="0">
                <a:latin typeface="Arial"/>
                <a:cs typeface="Arial"/>
              </a:rPr>
              <a:t>al</a:t>
            </a:r>
            <a:r>
              <a:rPr sz="1600" spc="15" dirty="0">
                <a:latin typeface="Arial"/>
                <a:cs typeface="Arial"/>
              </a:rPr>
              <a:t> </a:t>
            </a:r>
            <a:r>
              <a:rPr sz="1600" spc="-5" dirty="0">
                <a:latin typeface="Arial"/>
                <a:cs typeface="Arial"/>
              </a:rPr>
              <a:t>sector</a:t>
            </a:r>
            <a:r>
              <a:rPr lang="es-MX" sz="1600" spc="-5" dirty="0">
                <a:latin typeface="Arial"/>
                <a:cs typeface="Arial"/>
              </a:rPr>
              <a:t> </a:t>
            </a:r>
            <a:r>
              <a:rPr sz="1600" spc="-5" dirty="0" err="1">
                <a:latin typeface="Arial"/>
                <a:cs typeface="Arial"/>
              </a:rPr>
              <a:t>asegurador</a:t>
            </a:r>
            <a:r>
              <a:rPr lang="es-MX" sz="1600" spc="-5" dirty="0">
                <a:latin typeface="Arial"/>
                <a:cs typeface="Arial"/>
              </a:rPr>
              <a:t>, reasegurador, de cautivas y </a:t>
            </a:r>
            <a:r>
              <a:rPr lang="es-MX" sz="1600" spc="-5" dirty="0" err="1">
                <a:latin typeface="Arial"/>
                <a:cs typeface="Arial"/>
              </a:rPr>
              <a:t>MGA´s</a:t>
            </a:r>
            <a:r>
              <a:rPr sz="1600" spc="-5" dirty="0">
                <a:latin typeface="Arial"/>
                <a:cs typeface="Arial"/>
              </a:rPr>
              <a:t>:</a:t>
            </a:r>
            <a:endParaRPr sz="1600" dirty="0">
              <a:latin typeface="Arial"/>
              <a:cs typeface="Arial"/>
            </a:endParaRPr>
          </a:p>
          <a:p>
            <a:pPr marL="756285" lvl="1" indent="-287655">
              <a:spcBef>
                <a:spcPts val="865"/>
              </a:spcBef>
              <a:buChar char="–"/>
              <a:tabLst>
                <a:tab pos="756285" algn="l"/>
                <a:tab pos="756920" algn="l"/>
              </a:tabLst>
            </a:pPr>
            <a:r>
              <a:rPr sz="1300" spc="-5" dirty="0">
                <a:latin typeface="Arial"/>
                <a:cs typeface="Arial"/>
              </a:rPr>
              <a:t>Las</a:t>
            </a:r>
            <a:r>
              <a:rPr sz="1300" spc="5" dirty="0">
                <a:latin typeface="Arial"/>
                <a:cs typeface="Arial"/>
              </a:rPr>
              <a:t> </a:t>
            </a:r>
            <a:r>
              <a:rPr sz="1300" spc="-5" dirty="0">
                <a:latin typeface="Arial"/>
                <a:cs typeface="Arial"/>
              </a:rPr>
              <a:t>metodologías</a:t>
            </a:r>
            <a:r>
              <a:rPr sz="1300" spc="20" dirty="0">
                <a:latin typeface="Arial"/>
                <a:cs typeface="Arial"/>
              </a:rPr>
              <a:t> </a:t>
            </a:r>
            <a:r>
              <a:rPr sz="1300" spc="-5" dirty="0">
                <a:latin typeface="Arial"/>
                <a:cs typeface="Arial"/>
              </a:rPr>
              <a:t>son</a:t>
            </a:r>
            <a:r>
              <a:rPr sz="1300" dirty="0">
                <a:latin typeface="Arial"/>
                <a:cs typeface="Arial"/>
              </a:rPr>
              <a:t> </a:t>
            </a:r>
            <a:r>
              <a:rPr sz="1300" spc="-5" dirty="0">
                <a:latin typeface="Arial"/>
                <a:cs typeface="Arial"/>
              </a:rPr>
              <a:t>específicas para</a:t>
            </a:r>
            <a:r>
              <a:rPr sz="1300" spc="10" dirty="0">
                <a:latin typeface="Arial"/>
                <a:cs typeface="Arial"/>
              </a:rPr>
              <a:t> </a:t>
            </a:r>
            <a:r>
              <a:rPr sz="1300" spc="-5" dirty="0">
                <a:latin typeface="Arial"/>
                <a:cs typeface="Arial"/>
              </a:rPr>
              <a:t>el</a:t>
            </a:r>
            <a:r>
              <a:rPr sz="1300" spc="5" dirty="0">
                <a:latin typeface="Arial"/>
                <a:cs typeface="Arial"/>
              </a:rPr>
              <a:t> </a:t>
            </a:r>
            <a:r>
              <a:rPr sz="1300" spc="-5" dirty="0">
                <a:latin typeface="Arial"/>
                <a:cs typeface="Arial"/>
              </a:rPr>
              <a:t>sector</a:t>
            </a:r>
            <a:endParaRPr sz="1300" dirty="0">
              <a:latin typeface="Arial"/>
              <a:cs typeface="Arial"/>
            </a:endParaRPr>
          </a:p>
          <a:p>
            <a:pPr marL="756285" marR="375285" lvl="1" indent="-287020">
              <a:lnSpc>
                <a:spcPct val="113799"/>
              </a:lnSpc>
              <a:spcBef>
                <a:spcPts val="615"/>
              </a:spcBef>
              <a:buChar char="–"/>
              <a:tabLst>
                <a:tab pos="756285" algn="l"/>
                <a:tab pos="756920" algn="l"/>
              </a:tabLst>
            </a:pPr>
            <a:r>
              <a:rPr sz="1300" spc="-5" dirty="0">
                <a:latin typeface="Arial"/>
                <a:cs typeface="Arial"/>
              </a:rPr>
              <a:t>Los</a:t>
            </a:r>
            <a:r>
              <a:rPr sz="1300" spc="10" dirty="0">
                <a:latin typeface="Arial"/>
                <a:cs typeface="Arial"/>
              </a:rPr>
              <a:t> </a:t>
            </a:r>
            <a:r>
              <a:rPr sz="1300" spc="-5" dirty="0">
                <a:latin typeface="Arial"/>
                <a:cs typeface="Arial"/>
              </a:rPr>
              <a:t>analistas</a:t>
            </a:r>
            <a:r>
              <a:rPr sz="1300" dirty="0">
                <a:latin typeface="Arial"/>
                <a:cs typeface="Arial"/>
              </a:rPr>
              <a:t> </a:t>
            </a:r>
            <a:r>
              <a:rPr sz="1300" spc="-5" dirty="0">
                <a:latin typeface="Arial"/>
                <a:cs typeface="Arial"/>
              </a:rPr>
              <a:t>son</a:t>
            </a:r>
            <a:r>
              <a:rPr sz="1300" spc="5" dirty="0">
                <a:latin typeface="Arial"/>
                <a:cs typeface="Arial"/>
              </a:rPr>
              <a:t> </a:t>
            </a:r>
            <a:r>
              <a:rPr sz="1300" spc="-5" dirty="0">
                <a:latin typeface="Arial"/>
                <a:cs typeface="Arial"/>
              </a:rPr>
              <a:t>especialistas</a:t>
            </a:r>
            <a:r>
              <a:rPr sz="1300" spc="-10" dirty="0">
                <a:latin typeface="Arial"/>
                <a:cs typeface="Arial"/>
              </a:rPr>
              <a:t> </a:t>
            </a:r>
            <a:r>
              <a:rPr sz="1300" spc="-5" dirty="0">
                <a:latin typeface="Arial"/>
                <a:cs typeface="Arial"/>
              </a:rPr>
              <a:t>en</a:t>
            </a:r>
            <a:r>
              <a:rPr sz="1300" dirty="0">
                <a:latin typeface="Arial"/>
                <a:cs typeface="Arial"/>
              </a:rPr>
              <a:t> </a:t>
            </a:r>
            <a:r>
              <a:rPr sz="1300" spc="-5" dirty="0">
                <a:latin typeface="Arial"/>
                <a:cs typeface="Arial"/>
              </a:rPr>
              <a:t>seguros</a:t>
            </a:r>
            <a:r>
              <a:rPr sz="1300" spc="20" dirty="0">
                <a:latin typeface="Arial"/>
                <a:cs typeface="Arial"/>
              </a:rPr>
              <a:t> </a:t>
            </a:r>
            <a:r>
              <a:rPr sz="1300" spc="-5" dirty="0">
                <a:latin typeface="Arial"/>
                <a:cs typeface="Arial"/>
              </a:rPr>
              <a:t>y</a:t>
            </a:r>
            <a:r>
              <a:rPr sz="1300" spc="10" dirty="0">
                <a:latin typeface="Arial"/>
                <a:cs typeface="Arial"/>
              </a:rPr>
              <a:t> </a:t>
            </a:r>
            <a:r>
              <a:rPr sz="1300" spc="-5" dirty="0">
                <a:latin typeface="Arial"/>
                <a:cs typeface="Arial"/>
              </a:rPr>
              <a:t>sólo analizan</a:t>
            </a:r>
            <a:r>
              <a:rPr sz="1300" spc="-15" dirty="0">
                <a:latin typeface="Arial"/>
                <a:cs typeface="Arial"/>
              </a:rPr>
              <a:t> </a:t>
            </a:r>
            <a:r>
              <a:rPr sz="1300" spc="-5" dirty="0">
                <a:latin typeface="Arial"/>
                <a:cs typeface="Arial"/>
              </a:rPr>
              <a:t>compañías</a:t>
            </a:r>
            <a:r>
              <a:rPr sz="1300" spc="25" dirty="0">
                <a:latin typeface="Arial"/>
                <a:cs typeface="Arial"/>
              </a:rPr>
              <a:t> </a:t>
            </a:r>
            <a:r>
              <a:rPr sz="1300" spc="-5" dirty="0">
                <a:latin typeface="Arial"/>
                <a:cs typeface="Arial"/>
              </a:rPr>
              <a:t>de </a:t>
            </a:r>
            <a:r>
              <a:rPr sz="1300" spc="-430" dirty="0">
                <a:latin typeface="Arial"/>
                <a:cs typeface="Arial"/>
              </a:rPr>
              <a:t> </a:t>
            </a:r>
            <a:r>
              <a:rPr sz="1300" spc="-5" dirty="0">
                <a:latin typeface="Arial"/>
                <a:cs typeface="Arial"/>
              </a:rPr>
              <a:t>seguros y</a:t>
            </a:r>
            <a:r>
              <a:rPr sz="1300" spc="20" dirty="0">
                <a:latin typeface="Arial"/>
                <a:cs typeface="Arial"/>
              </a:rPr>
              <a:t> </a:t>
            </a:r>
            <a:r>
              <a:rPr sz="1300" spc="-5" dirty="0">
                <a:latin typeface="Arial"/>
                <a:cs typeface="Arial"/>
              </a:rPr>
              <a:t>fianzas</a:t>
            </a:r>
            <a:endParaRPr sz="1300" dirty="0">
              <a:latin typeface="Arial"/>
              <a:cs typeface="Arial"/>
            </a:endParaRPr>
          </a:p>
        </p:txBody>
      </p:sp>
    </p:spTree>
    <p:extLst>
      <p:ext uri="{BB962C8B-B14F-4D97-AF65-F5344CB8AC3E}">
        <p14:creationId xmlns:p14="http://schemas.microsoft.com/office/powerpoint/2010/main" val="270665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7B6E79-C227-C5BB-8312-A61DB8139C11}"/>
              </a:ext>
            </a:extLst>
          </p:cNvPr>
          <p:cNvPicPr>
            <a:picLocks noChangeAspect="1"/>
          </p:cNvPicPr>
          <p:nvPr/>
        </p:nvPicPr>
        <p:blipFill>
          <a:blip r:embed="rId2"/>
          <a:stretch>
            <a:fillRect/>
          </a:stretch>
        </p:blipFill>
        <p:spPr>
          <a:xfrm>
            <a:off x="5450874" y="1081314"/>
            <a:ext cx="3381226" cy="3803880"/>
          </a:xfrm>
          <a:prstGeom prst="rect">
            <a:avLst/>
          </a:prstGeom>
        </p:spPr>
      </p:pic>
      <p:sp>
        <p:nvSpPr>
          <p:cNvPr id="3" name="Title 2"/>
          <p:cNvSpPr>
            <a:spLocks noGrp="1"/>
          </p:cNvSpPr>
          <p:nvPr>
            <p:ph type="title"/>
          </p:nvPr>
        </p:nvSpPr>
        <p:spPr/>
        <p:txBody>
          <a:bodyPr/>
          <a:lstStyle/>
          <a:p>
            <a:r>
              <a:rPr lang="es-MX" dirty="0"/>
              <a:t>AM Best en América Latina</a:t>
            </a:r>
            <a:endParaRPr lang="en-US" dirty="0"/>
          </a:p>
        </p:txBody>
      </p:sp>
      <p:sp>
        <p:nvSpPr>
          <p:cNvPr id="4" name="Slide Number Placeholder 3"/>
          <p:cNvSpPr>
            <a:spLocks noGrp="1"/>
          </p:cNvSpPr>
          <p:nvPr>
            <p:ph type="sldNum" sz="quarter" idx="4"/>
          </p:nvPr>
        </p:nvSpPr>
        <p:spPr>
          <a:xfrm>
            <a:off x="3912220" y="5449229"/>
            <a:ext cx="1319561" cy="265771"/>
          </a:xfrm>
        </p:spPr>
        <p:txBody>
          <a:bodyPr/>
          <a:lstStyle/>
          <a:p>
            <a:fld id="{16515A6D-649C-494E-BFDA-596979207E7F}" type="slidenum">
              <a:rPr lang="en-US" sz="1000" smtClean="0"/>
              <a:pPr/>
              <a:t>3</a:t>
            </a:fld>
            <a:endParaRPr lang="en-US" sz="1000" dirty="0"/>
          </a:p>
        </p:txBody>
      </p:sp>
      <p:sp>
        <p:nvSpPr>
          <p:cNvPr id="5" name="object 2">
            <a:extLst>
              <a:ext uri="{FF2B5EF4-FFF2-40B4-BE49-F238E27FC236}">
                <a16:creationId xmlns:a16="http://schemas.microsoft.com/office/drawing/2014/main" id="{8F024B61-9E70-BB78-96E5-6BCF4B6F549A}"/>
              </a:ext>
            </a:extLst>
          </p:cNvPr>
          <p:cNvSpPr txBox="1">
            <a:spLocks noGrp="1"/>
          </p:cNvSpPr>
          <p:nvPr>
            <p:ph idx="1"/>
          </p:nvPr>
        </p:nvSpPr>
        <p:spPr>
          <a:xfrm>
            <a:off x="635683" y="1518797"/>
            <a:ext cx="4945059" cy="2432717"/>
          </a:xfrm>
          <a:prstGeom prst="rect">
            <a:avLst/>
          </a:prstGeom>
        </p:spPr>
        <p:txBody>
          <a:bodyPr vert="horz" wrap="square" lIns="0" tIns="46990" rIns="0" bIns="0" rtlCol="0">
            <a:spAutoFit/>
          </a:bodyPr>
          <a:lstStyle/>
          <a:p>
            <a:pPr marL="12700" indent="0">
              <a:spcBef>
                <a:spcPts val="370"/>
              </a:spcBef>
              <a:buNone/>
              <a:tabLst>
                <a:tab pos="354965" algn="l"/>
                <a:tab pos="355600" algn="l"/>
              </a:tabLst>
            </a:pPr>
            <a:r>
              <a:rPr lang="es-MX" sz="1800" spc="-5" dirty="0">
                <a:latin typeface="Arial"/>
                <a:cs typeface="Arial"/>
              </a:rPr>
              <a:t>Fundada en Ciudad de México en 2014</a:t>
            </a:r>
          </a:p>
          <a:p>
            <a:pPr marL="12700" indent="0">
              <a:spcBef>
                <a:spcPts val="370"/>
              </a:spcBef>
              <a:buNone/>
              <a:tabLst>
                <a:tab pos="354965" algn="l"/>
                <a:tab pos="355600" algn="l"/>
              </a:tabLst>
            </a:pPr>
            <a:endParaRPr lang="es-MX" sz="1800" spc="-5" dirty="0">
              <a:latin typeface="Arial"/>
              <a:cs typeface="Arial"/>
            </a:endParaRPr>
          </a:p>
          <a:p>
            <a:pPr marL="12700" indent="0">
              <a:spcBef>
                <a:spcPts val="370"/>
              </a:spcBef>
              <a:buNone/>
              <a:tabLst>
                <a:tab pos="354965" algn="l"/>
                <a:tab pos="355600" algn="l"/>
              </a:tabLst>
            </a:pPr>
            <a:r>
              <a:rPr lang="es-MX" sz="1800" spc="-5" dirty="0">
                <a:latin typeface="Arial"/>
                <a:cs typeface="Arial"/>
              </a:rPr>
              <a:t>México, Centro y Sudamérica, Caribe de habla hispana y territorios de transferencia alternativa de riesgo</a:t>
            </a:r>
          </a:p>
          <a:p>
            <a:pPr marL="12700" indent="0">
              <a:spcBef>
                <a:spcPts val="370"/>
              </a:spcBef>
              <a:buNone/>
              <a:tabLst>
                <a:tab pos="354965" algn="l"/>
                <a:tab pos="355600" algn="l"/>
              </a:tabLst>
            </a:pPr>
            <a:endParaRPr lang="es-MX" sz="1800" spc="-5" dirty="0">
              <a:latin typeface="Arial"/>
              <a:cs typeface="Arial"/>
            </a:endParaRPr>
          </a:p>
          <a:p>
            <a:pPr marL="12700" indent="0">
              <a:spcBef>
                <a:spcPts val="370"/>
              </a:spcBef>
              <a:buNone/>
              <a:tabLst>
                <a:tab pos="354965" algn="l"/>
                <a:tab pos="355600" algn="l"/>
              </a:tabLst>
            </a:pPr>
            <a:r>
              <a:rPr lang="es-MX" sz="1800" spc="-5" dirty="0">
                <a:latin typeface="Arial"/>
                <a:cs typeface="Arial"/>
              </a:rPr>
              <a:t>Casi 100 compañías calificadas en la región</a:t>
            </a:r>
          </a:p>
          <a:p>
            <a:pPr marL="355600" indent="-342900">
              <a:spcBef>
                <a:spcPts val="370"/>
              </a:spcBef>
              <a:buChar char="•"/>
              <a:tabLst>
                <a:tab pos="354965" algn="l"/>
                <a:tab pos="355600" algn="l"/>
              </a:tabLst>
            </a:pPr>
            <a:endParaRPr lang="es-MX" sz="1200" dirty="0">
              <a:latin typeface="Arial"/>
              <a:cs typeface="Arial"/>
            </a:endParaRPr>
          </a:p>
          <a:p>
            <a:pPr marL="355600" indent="-342900">
              <a:spcBef>
                <a:spcPts val="370"/>
              </a:spcBef>
              <a:buChar char="•"/>
              <a:tabLst>
                <a:tab pos="354965" algn="l"/>
                <a:tab pos="355600" algn="l"/>
              </a:tabLst>
            </a:pPr>
            <a:endParaRPr sz="1200" dirty="0">
              <a:latin typeface="Arial"/>
              <a:cs typeface="Arial"/>
            </a:endParaRPr>
          </a:p>
        </p:txBody>
      </p:sp>
    </p:spTree>
    <p:extLst>
      <p:ext uri="{BB962C8B-B14F-4D97-AF65-F5344CB8AC3E}">
        <p14:creationId xmlns:p14="http://schemas.microsoft.com/office/powerpoint/2010/main" val="400641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MX" dirty="0"/>
              <a:t>Mercado asegurador en América Latina</a:t>
            </a:r>
            <a:endParaRPr lang="en-US" dirty="0"/>
          </a:p>
        </p:txBody>
      </p:sp>
      <p:sp>
        <p:nvSpPr>
          <p:cNvPr id="4" name="Slide Number Placeholder 3"/>
          <p:cNvSpPr>
            <a:spLocks noGrp="1"/>
          </p:cNvSpPr>
          <p:nvPr>
            <p:ph type="sldNum" sz="quarter" idx="4"/>
          </p:nvPr>
        </p:nvSpPr>
        <p:spPr>
          <a:xfrm>
            <a:off x="3912220" y="5449229"/>
            <a:ext cx="1319561" cy="265771"/>
          </a:xfrm>
        </p:spPr>
        <p:txBody>
          <a:bodyPr/>
          <a:lstStyle/>
          <a:p>
            <a:fld id="{16515A6D-649C-494E-BFDA-596979207E7F}" type="slidenum">
              <a:rPr lang="en-US" sz="1000" smtClean="0"/>
              <a:pPr/>
              <a:t>4</a:t>
            </a:fld>
            <a:endParaRPr lang="en-US" sz="1000" dirty="0"/>
          </a:p>
        </p:txBody>
      </p:sp>
      <p:graphicFrame>
        <p:nvGraphicFramePr>
          <p:cNvPr id="9" name="Content Placeholder 8">
            <a:extLst>
              <a:ext uri="{FF2B5EF4-FFF2-40B4-BE49-F238E27FC236}">
                <a16:creationId xmlns:a16="http://schemas.microsoft.com/office/drawing/2014/main" id="{1D2B8EDB-884D-3803-A947-3D145FA04472}"/>
              </a:ext>
            </a:extLst>
          </p:cNvPr>
          <p:cNvGraphicFramePr>
            <a:graphicFrameLocks noGrp="1"/>
          </p:cNvGraphicFramePr>
          <p:nvPr>
            <p:ph idx="1"/>
            <p:extLst>
              <p:ext uri="{D42A27DB-BD31-4B8C-83A1-F6EECF244321}">
                <p14:modId xmlns:p14="http://schemas.microsoft.com/office/powerpoint/2010/main" val="4227344224"/>
              </p:ext>
            </p:extLst>
          </p:nvPr>
        </p:nvGraphicFramePr>
        <p:xfrm>
          <a:off x="628650" y="1033463"/>
          <a:ext cx="4991393"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9E8BDE25-3948-02A7-DD9F-6D4BE10071CD}"/>
              </a:ext>
            </a:extLst>
          </p:cNvPr>
          <p:cNvSpPr txBox="1"/>
          <p:nvPr/>
        </p:nvSpPr>
        <p:spPr>
          <a:xfrm>
            <a:off x="5620043" y="1936701"/>
            <a:ext cx="3193366" cy="3139321"/>
          </a:xfrm>
          <a:prstGeom prst="rect">
            <a:avLst/>
          </a:prstGeom>
          <a:noFill/>
        </p:spPr>
        <p:txBody>
          <a:bodyPr wrap="square" rtlCol="0">
            <a:spAutoFit/>
          </a:bodyPr>
          <a:lstStyle/>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625 millones de habitantes</a:t>
            </a: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Mercado de Seguros    USD 150,000 millones     en primas</a:t>
            </a: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Crecimiento 11.5%        (VS -11.9%)</a:t>
            </a: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dirty="0">
                <a:latin typeface="Arial" panose="020B0604020202020204" pitchFamily="34" charset="0"/>
                <a:cs typeface="Arial" panose="020B0604020202020204" pitchFamily="34" charset="0"/>
              </a:rPr>
              <a:t>2.2% del mercado global</a:t>
            </a:r>
          </a:p>
          <a:p>
            <a:endParaRPr lang="en-US" dirty="0"/>
          </a:p>
        </p:txBody>
      </p:sp>
      <p:sp>
        <p:nvSpPr>
          <p:cNvPr id="11" name="TextBox 10">
            <a:extLst>
              <a:ext uri="{FF2B5EF4-FFF2-40B4-BE49-F238E27FC236}">
                <a16:creationId xmlns:a16="http://schemas.microsoft.com/office/drawing/2014/main" id="{A601E6EE-B170-F47A-73FD-26E953438798}"/>
              </a:ext>
            </a:extLst>
          </p:cNvPr>
          <p:cNvSpPr txBox="1"/>
          <p:nvPr/>
        </p:nvSpPr>
        <p:spPr>
          <a:xfrm>
            <a:off x="628650" y="5055930"/>
            <a:ext cx="2954215" cy="184666"/>
          </a:xfrm>
          <a:prstGeom prst="rect">
            <a:avLst/>
          </a:prstGeom>
          <a:noFill/>
        </p:spPr>
        <p:txBody>
          <a:bodyPr wrap="square" rtlCol="0">
            <a:spAutoFit/>
          </a:bodyPr>
          <a:lstStyle/>
          <a:p>
            <a:r>
              <a:rPr lang="es-MX" sz="600" dirty="0"/>
              <a:t>Fuente: MAPFRE - El mercado asegurador latinoamericano en 2021 y AM Best</a:t>
            </a:r>
            <a:endParaRPr lang="en-US" sz="600" dirty="0"/>
          </a:p>
        </p:txBody>
      </p:sp>
    </p:spTree>
    <p:extLst>
      <p:ext uri="{BB962C8B-B14F-4D97-AF65-F5344CB8AC3E}">
        <p14:creationId xmlns:p14="http://schemas.microsoft.com/office/powerpoint/2010/main" val="411153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MX" dirty="0"/>
              <a:t>Mercado asegurador en América Latina</a:t>
            </a:r>
            <a:endParaRPr lang="en-US" dirty="0"/>
          </a:p>
        </p:txBody>
      </p:sp>
      <p:sp>
        <p:nvSpPr>
          <p:cNvPr id="4" name="Slide Number Placeholder 3"/>
          <p:cNvSpPr>
            <a:spLocks noGrp="1"/>
          </p:cNvSpPr>
          <p:nvPr>
            <p:ph type="sldNum" sz="quarter" idx="4"/>
          </p:nvPr>
        </p:nvSpPr>
        <p:spPr>
          <a:xfrm>
            <a:off x="3912220" y="5449229"/>
            <a:ext cx="1319561" cy="265771"/>
          </a:xfrm>
        </p:spPr>
        <p:txBody>
          <a:bodyPr/>
          <a:lstStyle/>
          <a:p>
            <a:fld id="{16515A6D-649C-494E-BFDA-596979207E7F}" type="slidenum">
              <a:rPr lang="en-US" sz="1000" smtClean="0"/>
              <a:pPr/>
              <a:t>5</a:t>
            </a:fld>
            <a:endParaRPr lang="en-US" sz="1000" dirty="0"/>
          </a:p>
        </p:txBody>
      </p:sp>
      <p:graphicFrame>
        <p:nvGraphicFramePr>
          <p:cNvPr id="9" name="Content Placeholder 8">
            <a:extLst>
              <a:ext uri="{FF2B5EF4-FFF2-40B4-BE49-F238E27FC236}">
                <a16:creationId xmlns:a16="http://schemas.microsoft.com/office/drawing/2014/main" id="{1D2B8EDB-884D-3803-A947-3D145FA04472}"/>
              </a:ext>
            </a:extLst>
          </p:cNvPr>
          <p:cNvGraphicFramePr>
            <a:graphicFrameLocks noGrp="1"/>
          </p:cNvGraphicFramePr>
          <p:nvPr>
            <p:ph idx="1"/>
            <p:extLst>
              <p:ext uri="{D42A27DB-BD31-4B8C-83A1-F6EECF244321}">
                <p14:modId xmlns:p14="http://schemas.microsoft.com/office/powerpoint/2010/main" val="2226944331"/>
              </p:ext>
            </p:extLst>
          </p:nvPr>
        </p:nvGraphicFramePr>
        <p:xfrm>
          <a:off x="875350" y="922363"/>
          <a:ext cx="7707694" cy="437454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372210E1-F99B-7EB8-D1D0-88F2B14EEA84}"/>
              </a:ext>
            </a:extLst>
          </p:cNvPr>
          <p:cNvSpPr txBox="1"/>
          <p:nvPr/>
        </p:nvSpPr>
        <p:spPr>
          <a:xfrm>
            <a:off x="553922" y="5096067"/>
            <a:ext cx="2716816" cy="184666"/>
          </a:xfrm>
          <a:prstGeom prst="rect">
            <a:avLst/>
          </a:prstGeom>
          <a:noFill/>
        </p:spPr>
        <p:txBody>
          <a:bodyPr wrap="square" rtlCol="0">
            <a:spAutoFit/>
          </a:bodyPr>
          <a:lstStyle/>
          <a:p>
            <a:r>
              <a:rPr lang="es-MX" sz="600" dirty="0"/>
              <a:t>Fuente: MAPFRE - El mercado asegurador latinoamericano en 2021 y AM Best</a:t>
            </a:r>
            <a:endParaRPr lang="en-US" sz="600" dirty="0"/>
          </a:p>
        </p:txBody>
      </p:sp>
    </p:spTree>
    <p:extLst>
      <p:ext uri="{BB962C8B-B14F-4D97-AF65-F5344CB8AC3E}">
        <p14:creationId xmlns:p14="http://schemas.microsoft.com/office/powerpoint/2010/main" val="371727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6</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sz="2200" dirty="0"/>
              <a:t>Perspectivas del Segmento del Mercado de AM </a:t>
            </a:r>
            <a:r>
              <a:rPr lang="es-MX" sz="2200" dirty="0" err="1"/>
              <a:t>Best</a:t>
            </a:r>
            <a:endParaRPr lang="en-US" sz="2200" dirty="0"/>
          </a:p>
        </p:txBody>
      </p:sp>
      <p:sp>
        <p:nvSpPr>
          <p:cNvPr id="8" name="Content Placeholder 7"/>
          <p:cNvSpPr>
            <a:spLocks noGrp="1"/>
          </p:cNvSpPr>
          <p:nvPr>
            <p:ph idx="1"/>
          </p:nvPr>
        </p:nvSpPr>
        <p:spPr>
          <a:xfrm>
            <a:off x="628650" y="1033347"/>
            <a:ext cx="7678322" cy="865792"/>
          </a:xfrm>
        </p:spPr>
        <p:txBody>
          <a:bodyPr>
            <a:normAutofit lnSpcReduction="10000"/>
          </a:bodyPr>
          <a:lstStyle/>
          <a:p>
            <a:pPr marL="0" indent="0">
              <a:buNone/>
            </a:pPr>
            <a:r>
              <a:rPr lang="es-MX" sz="2000" dirty="0"/>
              <a:t>Impacto de las tendencias actuales en compañías que operan en segmentos particulares de la industria del seguro durante los próximos 12 meses</a:t>
            </a:r>
            <a:endParaRPr lang="en-US" sz="2000" dirty="0"/>
          </a:p>
        </p:txBody>
      </p:sp>
      <p:graphicFrame>
        <p:nvGraphicFramePr>
          <p:cNvPr id="2" name="Diagram 1">
            <a:extLst>
              <a:ext uri="{FF2B5EF4-FFF2-40B4-BE49-F238E27FC236}">
                <a16:creationId xmlns:a16="http://schemas.microsoft.com/office/drawing/2014/main" id="{CF40C8FF-8810-7937-E4AA-CD4DC4318963}"/>
              </a:ext>
            </a:extLst>
          </p:cNvPr>
          <p:cNvGraphicFramePr/>
          <p:nvPr>
            <p:extLst>
              <p:ext uri="{D42A27DB-BD31-4B8C-83A1-F6EECF244321}">
                <p14:modId xmlns:p14="http://schemas.microsoft.com/office/powerpoint/2010/main" val="2336478016"/>
              </p:ext>
            </p:extLst>
          </p:nvPr>
        </p:nvGraphicFramePr>
        <p:xfrm>
          <a:off x="103161" y="1879396"/>
          <a:ext cx="4185138" cy="3325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3D72B2CB-8814-C785-A7DF-EB7C462D721B}"/>
              </a:ext>
            </a:extLst>
          </p:cNvPr>
          <p:cNvGraphicFramePr/>
          <p:nvPr>
            <p:extLst>
              <p:ext uri="{D42A27DB-BD31-4B8C-83A1-F6EECF244321}">
                <p14:modId xmlns:p14="http://schemas.microsoft.com/office/powerpoint/2010/main" val="1003656511"/>
              </p:ext>
            </p:extLst>
          </p:nvPr>
        </p:nvGraphicFramePr>
        <p:xfrm>
          <a:off x="4484228" y="1599887"/>
          <a:ext cx="4185138" cy="3325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292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7</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Argentina</a:t>
            </a:r>
            <a:endParaRPr lang="en-US" dirty="0"/>
          </a:p>
        </p:txBody>
      </p:sp>
      <p:sp>
        <p:nvSpPr>
          <p:cNvPr id="8" name="Content Placeholder 7"/>
          <p:cNvSpPr>
            <a:spLocks noGrp="1"/>
          </p:cNvSpPr>
          <p:nvPr>
            <p:ph idx="1"/>
          </p:nvPr>
        </p:nvSpPr>
        <p:spPr>
          <a:xfrm>
            <a:off x="553921" y="1052571"/>
            <a:ext cx="6123842" cy="4114123"/>
          </a:xfrm>
        </p:spPr>
        <p:txBody>
          <a:bodyPr>
            <a:normAutofit fontScale="62500" lnSpcReduction="20000"/>
          </a:bodyPr>
          <a:lstStyle/>
          <a:p>
            <a:pPr marL="0" indent="0">
              <a:buNone/>
            </a:pPr>
            <a:r>
              <a:rPr lang="es-MX" sz="3100" dirty="0"/>
              <a:t>Perspectiva – Permanece en </a:t>
            </a:r>
            <a:r>
              <a:rPr lang="es-MX" sz="3100" b="1" dirty="0"/>
              <a:t>Negativa</a:t>
            </a:r>
          </a:p>
          <a:p>
            <a:pPr marL="0" indent="0">
              <a:buNone/>
            </a:pPr>
            <a:endParaRPr lang="es-MX" dirty="0"/>
          </a:p>
          <a:p>
            <a:pPr marL="0" indent="0">
              <a:buNone/>
            </a:pPr>
            <a:r>
              <a:rPr lang="es-MX" sz="2700" dirty="0"/>
              <a:t>Persistentes desafíos económicos</a:t>
            </a:r>
          </a:p>
          <a:p>
            <a:pPr marL="457200">
              <a:lnSpc>
                <a:spcPct val="132000"/>
              </a:lnSpc>
              <a:spcBef>
                <a:spcPts val="615"/>
              </a:spcBef>
              <a:buFont typeface="Arial" panose="020B0604020202020204" pitchFamily="34" charset="0"/>
              <a:buChar char="-"/>
            </a:pPr>
            <a:r>
              <a:rPr lang="es-MX" sz="1800" dirty="0"/>
              <a:t>Inflación en niveles históricos</a:t>
            </a:r>
          </a:p>
          <a:p>
            <a:pPr marL="457200">
              <a:lnSpc>
                <a:spcPct val="132000"/>
              </a:lnSpc>
              <a:spcBef>
                <a:spcPts val="615"/>
              </a:spcBef>
              <a:buFont typeface="Arial" panose="020B0604020202020204" pitchFamily="34" charset="0"/>
              <a:buChar char="-"/>
            </a:pPr>
            <a:r>
              <a:rPr lang="es-MX" sz="1800" dirty="0"/>
              <a:t>Reestructuración de una ya elevada deuda con el FMI (USD 45,000 millones a                   30 meses)</a:t>
            </a:r>
          </a:p>
          <a:p>
            <a:pPr marL="457200">
              <a:lnSpc>
                <a:spcPct val="132000"/>
              </a:lnSpc>
              <a:spcBef>
                <a:spcPts val="615"/>
              </a:spcBef>
              <a:buFont typeface="Arial" panose="020B0604020202020204" pitchFamily="34" charset="0"/>
              <a:buChar char="-"/>
            </a:pPr>
            <a:r>
              <a:rPr lang="es-MX" sz="1800" dirty="0"/>
              <a:t>Menor inversión extranjera (estrictos controles de capital y altos impuestos) </a:t>
            </a:r>
          </a:p>
          <a:p>
            <a:pPr marL="457200">
              <a:lnSpc>
                <a:spcPct val="132000"/>
              </a:lnSpc>
              <a:spcBef>
                <a:spcPts val="615"/>
              </a:spcBef>
              <a:buFont typeface="Arial" panose="020B0604020202020204" pitchFamily="34" charset="0"/>
              <a:buChar char="-"/>
            </a:pPr>
            <a:r>
              <a:rPr lang="es-MX" sz="1800" dirty="0"/>
              <a:t>Entorno político complicado – difícil aplicación de reformas</a:t>
            </a:r>
          </a:p>
          <a:p>
            <a:pPr marL="0" indent="0">
              <a:buNone/>
            </a:pPr>
            <a:endParaRPr lang="es-MX" dirty="0"/>
          </a:p>
          <a:p>
            <a:pPr marL="18288" indent="0">
              <a:lnSpc>
                <a:spcPct val="133000"/>
              </a:lnSpc>
              <a:spcBef>
                <a:spcPts val="615"/>
              </a:spcBef>
              <a:spcAft>
                <a:spcPts val="300"/>
              </a:spcAft>
              <a:buNone/>
            </a:pPr>
            <a:r>
              <a:rPr lang="es-MX" sz="2700" dirty="0"/>
              <a:t>Crecimiento de la industria económica por debajo de         la inflación</a:t>
            </a:r>
          </a:p>
          <a:p>
            <a:pPr marL="457200">
              <a:lnSpc>
                <a:spcPct val="132000"/>
              </a:lnSpc>
              <a:spcBef>
                <a:spcPts val="615"/>
              </a:spcBef>
              <a:buFont typeface="Arial" panose="020B0604020202020204" pitchFamily="34" charset="0"/>
              <a:buChar char="-"/>
            </a:pPr>
            <a:r>
              <a:rPr lang="es-MX" sz="1800" dirty="0"/>
              <a:t>Crecimiento del 3.6% en 2021 en términos reales (USD 13,251m) </a:t>
            </a:r>
          </a:p>
          <a:p>
            <a:pPr marL="457200">
              <a:lnSpc>
                <a:spcPct val="132000"/>
              </a:lnSpc>
              <a:spcBef>
                <a:spcPts val="615"/>
              </a:spcBef>
              <a:buFont typeface="Arial" panose="020B0604020202020204" pitchFamily="34" charset="0"/>
              <a:buChar char="-"/>
            </a:pPr>
            <a:r>
              <a:rPr lang="es-MX" sz="1800" dirty="0"/>
              <a:t>191 aseguradores y 16 reaseguradoras locales  </a:t>
            </a:r>
          </a:p>
          <a:p>
            <a:pPr marL="457200">
              <a:lnSpc>
                <a:spcPct val="132000"/>
              </a:lnSpc>
              <a:spcBef>
                <a:spcPts val="615"/>
              </a:spcBef>
              <a:buFont typeface="Arial" panose="020B0604020202020204" pitchFamily="34" charset="0"/>
              <a:buChar char="-"/>
            </a:pPr>
            <a:r>
              <a:rPr lang="es-MX" sz="1800" dirty="0"/>
              <a:t>Penetración (Primas/PIB) del 2.7% del PIB en 2021</a:t>
            </a:r>
          </a:p>
          <a:p>
            <a:pPr marL="457200">
              <a:lnSpc>
                <a:spcPct val="132000"/>
              </a:lnSpc>
              <a:spcBef>
                <a:spcPts val="615"/>
              </a:spcBef>
              <a:buFont typeface="Arial" panose="020B0604020202020204" pitchFamily="34" charset="0"/>
              <a:buChar char="-"/>
            </a:pPr>
            <a:r>
              <a:rPr lang="es-MX" sz="1800" dirty="0"/>
              <a:t>12.5% Vida y 87.5% No Vida - Autos principalmente (38%) y Riesgos del trabajo (23%)</a:t>
            </a:r>
          </a:p>
          <a:p>
            <a:pPr marL="0" indent="0">
              <a:buNone/>
            </a:pPr>
            <a:endParaRPr lang="es-MX" dirty="0"/>
          </a:p>
          <a:p>
            <a:pPr marL="0" indent="0">
              <a:buNone/>
            </a:pPr>
            <a:endParaRPr lang="es-MX" dirty="0"/>
          </a:p>
          <a:p>
            <a:pPr marL="0" indent="0">
              <a:buNone/>
            </a:pPr>
            <a:endParaRPr lang="es-MX" dirty="0"/>
          </a:p>
        </p:txBody>
      </p:sp>
      <p:pic>
        <p:nvPicPr>
          <p:cNvPr id="3" name="Picture 2">
            <a:extLst>
              <a:ext uri="{FF2B5EF4-FFF2-40B4-BE49-F238E27FC236}">
                <a16:creationId xmlns:a16="http://schemas.microsoft.com/office/drawing/2014/main" id="{F97DC45B-5340-FD9B-889F-F152F31EE93F}"/>
              </a:ext>
            </a:extLst>
          </p:cNvPr>
          <p:cNvPicPr>
            <a:picLocks noChangeAspect="1"/>
          </p:cNvPicPr>
          <p:nvPr/>
        </p:nvPicPr>
        <p:blipFill>
          <a:blip r:embed="rId2"/>
          <a:stretch>
            <a:fillRect/>
          </a:stretch>
        </p:blipFill>
        <p:spPr>
          <a:xfrm>
            <a:off x="6212114" y="2184400"/>
            <a:ext cx="2746439" cy="1724426"/>
          </a:xfrm>
          <a:prstGeom prst="rect">
            <a:avLst/>
          </a:prstGeom>
        </p:spPr>
      </p:pic>
    </p:spTree>
    <p:extLst>
      <p:ext uri="{BB962C8B-B14F-4D97-AF65-F5344CB8AC3E}">
        <p14:creationId xmlns:p14="http://schemas.microsoft.com/office/powerpoint/2010/main" val="51407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8</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Argentina</a:t>
            </a:r>
            <a:endParaRPr lang="en-US" dirty="0"/>
          </a:p>
        </p:txBody>
      </p:sp>
      <p:sp>
        <p:nvSpPr>
          <p:cNvPr id="8" name="Content Placeholder 7"/>
          <p:cNvSpPr>
            <a:spLocks noGrp="1"/>
          </p:cNvSpPr>
          <p:nvPr>
            <p:ph idx="1"/>
          </p:nvPr>
        </p:nvSpPr>
        <p:spPr>
          <a:xfrm>
            <a:off x="553921" y="1638031"/>
            <a:ext cx="7678322" cy="2554141"/>
          </a:xfrm>
        </p:spPr>
        <p:txBody>
          <a:bodyPr>
            <a:normAutofit lnSpcReduction="10000"/>
          </a:bodyPr>
          <a:lstStyle/>
          <a:p>
            <a:pPr marL="0" indent="0">
              <a:buNone/>
            </a:pPr>
            <a:r>
              <a:rPr lang="es-MX" sz="2000" dirty="0"/>
              <a:t>Desempeño operativo castigado por</a:t>
            </a:r>
          </a:p>
          <a:p>
            <a:pPr marL="0" indent="0">
              <a:buNone/>
            </a:pPr>
            <a:endParaRPr lang="es-MX" sz="2600" dirty="0"/>
          </a:p>
          <a:p>
            <a:pPr marL="457200" indent="-173736">
              <a:lnSpc>
                <a:spcPct val="132000"/>
              </a:lnSpc>
              <a:spcBef>
                <a:spcPts val="615"/>
              </a:spcBef>
              <a:buFont typeface="Arial" panose="020B0604020202020204" pitchFamily="34" charset="0"/>
              <a:buChar char="-"/>
            </a:pPr>
            <a:r>
              <a:rPr lang="es-MX" sz="1500" dirty="0"/>
              <a:t>Inflación – Costos en siniestralidad e índice combinado</a:t>
            </a:r>
          </a:p>
          <a:p>
            <a:pPr marL="457200" indent="-173736">
              <a:lnSpc>
                <a:spcPct val="132000"/>
              </a:lnSpc>
              <a:spcBef>
                <a:spcPts val="615"/>
              </a:spcBef>
              <a:buFont typeface="Arial" panose="020B0604020202020204" pitchFamily="34" charset="0"/>
              <a:buChar char="-"/>
            </a:pPr>
            <a:r>
              <a:rPr lang="es-MX" sz="1500" dirty="0"/>
              <a:t>Obligaciones respaldadas por el Gobierno en productos financieros </a:t>
            </a:r>
          </a:p>
          <a:p>
            <a:pPr marL="457200" indent="-173736">
              <a:lnSpc>
                <a:spcPct val="132000"/>
              </a:lnSpc>
              <a:spcBef>
                <a:spcPts val="615"/>
              </a:spcBef>
              <a:buFont typeface="Arial" panose="020B0604020202020204" pitchFamily="34" charset="0"/>
              <a:buChar char="-"/>
            </a:pPr>
            <a:r>
              <a:rPr lang="es-MX" sz="1500" dirty="0"/>
              <a:t>Tipo de Cambio – Volatilidad e incertidumbre</a:t>
            </a:r>
          </a:p>
          <a:p>
            <a:pPr marL="457200" indent="-173736">
              <a:lnSpc>
                <a:spcPct val="132000"/>
              </a:lnSpc>
              <a:spcBef>
                <a:spcPts val="615"/>
              </a:spcBef>
              <a:buFont typeface="Arial" panose="020B0604020202020204" pitchFamily="34" charset="0"/>
              <a:buChar char="-"/>
            </a:pPr>
            <a:r>
              <a:rPr lang="es-MX" sz="1500" dirty="0"/>
              <a:t>Índice Combinado por debajo del </a:t>
            </a:r>
            <a:r>
              <a:rPr lang="es-MX" sz="1500" b="1" dirty="0">
                <a:solidFill>
                  <a:schemeClr val="accent6">
                    <a:lumMod val="75000"/>
                  </a:schemeClr>
                </a:solidFill>
              </a:rPr>
              <a:t>100% </a:t>
            </a:r>
            <a:r>
              <a:rPr lang="es-MX" sz="1500" dirty="0"/>
              <a:t>- Niveles de suficiencia en primas (menor frecuencia en autos)</a:t>
            </a:r>
          </a:p>
          <a:p>
            <a:pPr marL="0" indent="0">
              <a:buNone/>
            </a:pPr>
            <a:endParaRPr lang="es-MX" dirty="0"/>
          </a:p>
          <a:p>
            <a:pPr marL="0" indent="0">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45461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6515A6D-649C-494E-BFDA-596979207E7F}" type="slidenum">
              <a:rPr lang="en-US" sz="1000" smtClean="0"/>
              <a:pPr/>
              <a:t>9</a:t>
            </a:fld>
            <a:endParaRPr lang="en-US" sz="1000" dirty="0"/>
          </a:p>
        </p:txBody>
      </p:sp>
      <p:sp>
        <p:nvSpPr>
          <p:cNvPr id="7" name="Title 6"/>
          <p:cNvSpPr>
            <a:spLocks noGrp="1"/>
          </p:cNvSpPr>
          <p:nvPr>
            <p:ph type="title"/>
          </p:nvPr>
        </p:nvSpPr>
        <p:spPr>
          <a:xfrm>
            <a:off x="553921" y="178762"/>
            <a:ext cx="8259488" cy="591275"/>
          </a:xfrm>
        </p:spPr>
        <p:txBody>
          <a:bodyPr>
            <a:noAutofit/>
          </a:bodyPr>
          <a:lstStyle/>
          <a:p>
            <a:r>
              <a:rPr lang="es-MX" dirty="0"/>
              <a:t>Argentina</a:t>
            </a:r>
            <a:endParaRPr lang="en-US" dirty="0"/>
          </a:p>
        </p:txBody>
      </p:sp>
      <p:sp>
        <p:nvSpPr>
          <p:cNvPr id="8" name="Content Placeholder 7"/>
          <p:cNvSpPr>
            <a:spLocks noGrp="1"/>
          </p:cNvSpPr>
          <p:nvPr>
            <p:ph idx="1"/>
          </p:nvPr>
        </p:nvSpPr>
        <p:spPr>
          <a:xfrm>
            <a:off x="732838" y="800438"/>
            <a:ext cx="8495567" cy="4114123"/>
          </a:xfrm>
        </p:spPr>
        <p:txBody>
          <a:bodyPr>
            <a:normAutofit fontScale="55000" lnSpcReduction="20000"/>
          </a:bodyPr>
          <a:lstStyle/>
          <a:p>
            <a:pPr marL="0" indent="0">
              <a:buNone/>
            </a:pPr>
            <a:endParaRPr lang="es-MX" dirty="0"/>
          </a:p>
          <a:p>
            <a:pPr marL="18288" indent="0">
              <a:lnSpc>
                <a:spcPct val="123000"/>
              </a:lnSpc>
              <a:spcBef>
                <a:spcPts val="615"/>
              </a:spcBef>
              <a:buNone/>
            </a:pPr>
            <a:r>
              <a:rPr lang="es-MX" sz="3600" dirty="0"/>
              <a:t>Compañías de Seguros con mejor perspectiva para enfrentar a la economía Argentina actual</a:t>
            </a:r>
          </a:p>
          <a:p>
            <a:pPr marL="457200" lvl="1" indent="-173736">
              <a:lnSpc>
                <a:spcPct val="132000"/>
              </a:lnSpc>
              <a:spcBef>
                <a:spcPts val="615"/>
              </a:spcBef>
              <a:buFont typeface="Arial" panose="020B0604020202020204" pitchFamily="34" charset="0"/>
              <a:buChar char="-"/>
            </a:pPr>
            <a:r>
              <a:rPr lang="es-ES" sz="2500" dirty="0"/>
              <a:t>Se encuentren largos en USD </a:t>
            </a:r>
          </a:p>
          <a:p>
            <a:pPr marL="457200" lvl="1" indent="-173736">
              <a:lnSpc>
                <a:spcPct val="132000"/>
              </a:lnSpc>
              <a:spcBef>
                <a:spcPts val="615"/>
              </a:spcBef>
              <a:buFont typeface="Arial" panose="020B0604020202020204" pitchFamily="34" charset="0"/>
              <a:buChar char="-"/>
            </a:pPr>
            <a:r>
              <a:rPr lang="es-ES" sz="2500" dirty="0"/>
              <a:t>Cuenten con una base de capital robusta </a:t>
            </a:r>
          </a:p>
          <a:p>
            <a:pPr marL="457200" lvl="1" indent="-173736">
              <a:lnSpc>
                <a:spcPct val="132000"/>
              </a:lnSpc>
              <a:spcBef>
                <a:spcPts val="615"/>
              </a:spcBef>
              <a:buFont typeface="Arial" panose="020B0604020202020204" pitchFamily="34" charset="0"/>
              <a:buChar char="-"/>
            </a:pPr>
            <a:r>
              <a:rPr lang="es-ES" sz="2500" dirty="0"/>
              <a:t>Cuenten con perfiles de negocio diversificados</a:t>
            </a:r>
          </a:p>
          <a:p>
            <a:pPr marL="457200" lvl="1" indent="-173736">
              <a:lnSpc>
                <a:spcPct val="132000"/>
              </a:lnSpc>
              <a:spcBef>
                <a:spcPts val="615"/>
              </a:spcBef>
              <a:buFont typeface="Arial" panose="020B0604020202020204" pitchFamily="34" charset="0"/>
              <a:buChar char="-"/>
            </a:pPr>
            <a:r>
              <a:rPr lang="es-ES" sz="2500" dirty="0"/>
              <a:t>Tengan buenas capacidades de distribución</a:t>
            </a:r>
            <a:endParaRPr lang="es-MX" sz="2500" dirty="0"/>
          </a:p>
          <a:p>
            <a:pPr marL="0" indent="0">
              <a:buNone/>
            </a:pPr>
            <a:endParaRPr lang="es-MX" dirty="0"/>
          </a:p>
          <a:p>
            <a:pPr marL="18288" indent="0" algn="just">
              <a:lnSpc>
                <a:spcPct val="133000"/>
              </a:lnSpc>
              <a:spcBef>
                <a:spcPts val="615"/>
              </a:spcBef>
              <a:buNone/>
            </a:pPr>
            <a:r>
              <a:rPr lang="es-ES" sz="3600" dirty="0"/>
              <a:t>En nuestra visión, el desafiante mercado de Argentina requiere de </a:t>
            </a:r>
          </a:p>
          <a:p>
            <a:pPr marL="457200" indent="-173736">
              <a:lnSpc>
                <a:spcPct val="133000"/>
              </a:lnSpc>
              <a:spcBef>
                <a:spcPts val="615"/>
              </a:spcBef>
              <a:buFont typeface="Arial" panose="020B0604020202020204" pitchFamily="34" charset="0"/>
              <a:buChar char="-"/>
            </a:pPr>
            <a:r>
              <a:rPr lang="es-ES" sz="2500" dirty="0"/>
              <a:t>Ajustes continuos en precios</a:t>
            </a:r>
          </a:p>
          <a:p>
            <a:pPr marL="457200" indent="-173736">
              <a:lnSpc>
                <a:spcPct val="133000"/>
              </a:lnSpc>
              <a:spcBef>
                <a:spcPts val="615"/>
              </a:spcBef>
              <a:buFont typeface="Arial" panose="020B0604020202020204" pitchFamily="34" charset="0"/>
              <a:buChar char="-"/>
            </a:pPr>
            <a:r>
              <a:rPr lang="es-ES" sz="2500" dirty="0"/>
              <a:t>Estrategias estrictas en contención de gastos</a:t>
            </a:r>
          </a:p>
          <a:p>
            <a:pPr marL="457200" indent="-173736">
              <a:lnSpc>
                <a:spcPct val="133000"/>
              </a:lnSpc>
              <a:spcBef>
                <a:spcPts val="615"/>
              </a:spcBef>
              <a:buFont typeface="Arial" panose="020B0604020202020204" pitchFamily="34" charset="0"/>
              <a:buChar char="-"/>
            </a:pPr>
            <a:r>
              <a:rPr lang="es-ES" sz="2500" dirty="0"/>
              <a:t>Limitar / ser cautos en la contratación y suscripción de negocios</a:t>
            </a:r>
          </a:p>
          <a:p>
            <a:pPr marL="457200" indent="-173736">
              <a:lnSpc>
                <a:spcPct val="133000"/>
              </a:lnSpc>
              <a:spcBef>
                <a:spcPts val="615"/>
              </a:spcBef>
              <a:buFont typeface="Arial" panose="020B0604020202020204" pitchFamily="34" charset="0"/>
              <a:buChar char="-"/>
            </a:pPr>
            <a:r>
              <a:rPr lang="es-MX" sz="2500" dirty="0"/>
              <a:t>Navegar adecuadamente las condiciones macroeconómicas</a:t>
            </a:r>
          </a:p>
        </p:txBody>
      </p:sp>
    </p:spTree>
    <p:extLst>
      <p:ext uri="{BB962C8B-B14F-4D97-AF65-F5344CB8AC3E}">
        <p14:creationId xmlns:p14="http://schemas.microsoft.com/office/powerpoint/2010/main" val="33861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M Best Document" ma:contentTypeID="0x01010063D285429CEF014892B53CD4A4A47FF900C3E2A8B0B0804F4C85F3AC3B057EAED9" ma:contentTypeVersion="30" ma:contentTypeDescription="Represents an AM Best specific document" ma:contentTypeScope="" ma:versionID="5baeb1d85595e735082595a5d6dcae99">
  <xsd:schema xmlns:xsd="http://www.w3.org/2001/XMLSchema" xmlns:xs="http://www.w3.org/2001/XMLSchema" xmlns:p="http://schemas.microsoft.com/office/2006/metadata/properties" xmlns:ns1="http://schemas.microsoft.com/sharepoint/v3" xmlns:ns2="e23bff35-f382-40c7-878a-f284ea69473f" xmlns:ns3="f5ccd21a-6158-42e1-80d2-ecac5b9ae4a4" targetNamespace="http://schemas.microsoft.com/office/2006/metadata/properties" ma:root="true" ma:fieldsID="81a986b551aa48bafe20281a7c14f486" ns1:_="" ns2:_="" ns3:_="">
    <xsd:import namespace="http://schemas.microsoft.com/sharepoint/v3"/>
    <xsd:import namespace="e23bff35-f382-40c7-878a-f284ea69473f"/>
    <xsd:import namespace="f5ccd21a-6158-42e1-80d2-ecac5b9ae4a4"/>
    <xsd:element name="properties">
      <xsd:complexType>
        <xsd:sequence>
          <xsd:element name="documentManagement">
            <xsd:complexType>
              <xsd:all>
                <xsd:element ref="ns2:TaxCatchAll" minOccurs="0"/>
                <xsd:element ref="ns1:PublishingStartDate" minOccurs="0"/>
                <xsd:element ref="ns1:PublishingExpirationDate" minOccurs="0"/>
                <xsd:element ref="ns2:TaxCatchAllLabel" minOccurs="0"/>
                <xsd:element ref="ns2:TaxKeywordTaxHTField" minOccurs="0"/>
                <xsd:element ref="ns2:ka60436a3196408c9b3be7e380f1909f" minOccurs="0"/>
                <xsd:element ref="ns3:MediaServiceMetadata" minOccurs="0"/>
                <xsd:element ref="ns3:MediaServiceFastMetadata" minOccurs="0"/>
                <xsd:element ref="ns3:lcf76f155ced4ddcb4097134ff3c332f"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ma:readOnly="fals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3bff35-f382-40c7-878a-f284ea69473f"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4258ad1d-fde1-4c5d-a736-66f8b026a83e}" ma:internalName="TaxCatchAll" ma:readOnly="false" ma:showField="CatchAllData" ma:web="e23bff35-f382-40c7-878a-f284ea69473f">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58ad1d-fde1-4c5d-a736-66f8b026a83e}" ma:internalName="TaxCatchAllLabel" ma:readOnly="true" ma:showField="CatchAllDataLabel" ma:web="e23bff35-f382-40c7-878a-f284ea69473f">
      <xsd:complexType>
        <xsd:complexContent>
          <xsd:extension base="dms:MultiChoiceLookup">
            <xsd:sequence>
              <xsd:element name="Value" type="dms:Lookup" maxOccurs="unbounded" minOccurs="0" nillable="true"/>
            </xsd:sequence>
          </xsd:extension>
        </xsd:complexContent>
      </xsd:complexType>
    </xsd:element>
    <xsd:element name="TaxKeywordTaxHTField" ma:index="14" nillable="true" ma:taxonomy="true" ma:internalName="TaxKeywordTaxHTField" ma:taxonomyFieldName="TaxKeyword" ma:displayName="Enterprise Keywords" ma:readOnly="false" ma:fieldId="{23f27201-bee3-471e-b2e7-b64fd8b7ca38}" ma:taxonomyMulti="true" ma:sspId="757a528b-133c-44a3-bae7-dda0c094c138" ma:termSetId="00000000-0000-0000-0000-000000000000" ma:anchorId="00000000-0000-0000-0000-000000000000" ma:open="true" ma:isKeyword="true">
      <xsd:complexType>
        <xsd:sequence>
          <xsd:element ref="pc:Terms" minOccurs="0" maxOccurs="1"/>
        </xsd:sequence>
      </xsd:complexType>
    </xsd:element>
    <xsd:element name="ka60436a3196408c9b3be7e380f1909f" ma:index="15" nillable="true" ma:taxonomy="true" ma:internalName="ka60436a3196408c9b3be7e380f1909f" ma:taxonomyFieldName="Document_x0020_Type" ma:displayName="Document Type" ma:readOnly="false" ma:fieldId="{4a60436a-3196-408c-9b3b-e7e380f1909f}" ma:sspId="757a528b-133c-44a3-bae7-dda0c094c138" ma:termSetId="8d962af0-1dca-4c3c-8b97-a2b77b8c41b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5ccd21a-6158-42e1-80d2-ecac5b9ae4a4"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57a528b-133c-44a3-bae7-dda0c094c13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KeywordTaxHTField xmlns="e23bff35-f382-40c7-878a-f284ea69473f">
      <Terms xmlns="http://schemas.microsoft.com/office/infopath/2007/PartnerControls"/>
    </TaxKeywordTaxHTField>
    <TaxCatchAll xmlns="e23bff35-f382-40c7-878a-f284ea69473f" xsi:nil="true"/>
    <ka60436a3196408c9b3be7e380f1909f xmlns="e23bff35-f382-40c7-878a-f284ea69473f">
      <Terms xmlns="http://schemas.microsoft.com/office/infopath/2007/PartnerControls"/>
    </ka60436a3196408c9b3be7e380f1909f>
    <lcf76f155ced4ddcb4097134ff3c332f xmlns="f5ccd21a-6158-42e1-80d2-ecac5b9ae4a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CCB22-257B-42F3-9591-1D234E1584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23bff35-f382-40c7-878a-f284ea69473f"/>
    <ds:schemaRef ds:uri="f5ccd21a-6158-42e1-80d2-ecac5b9ae4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25956-E703-49F9-B5BA-EB5066ADCAB7}">
  <ds:schemaRefs>
    <ds:schemaRef ds:uri="http://schemas.microsoft.com/office/2006/documentManagement/types"/>
    <ds:schemaRef ds:uri="http://purl.org/dc/dcmitype/"/>
    <ds:schemaRef ds:uri="e23bff35-f382-40c7-878a-f284ea69473f"/>
    <ds:schemaRef ds:uri="f5ccd21a-6158-42e1-80d2-ecac5b9ae4a4"/>
    <ds:schemaRef ds:uri="http://schemas.microsoft.com/sharepoint/v3"/>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8D5A6B99-F102-4F44-BDB7-FABFA5648E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1017</TotalTime>
  <Words>1304</Words>
  <Application>Microsoft Office PowerPoint</Application>
  <PresentationFormat>On-screen Show (16:10)</PresentationFormat>
  <Paragraphs>221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AM Best</vt:lpstr>
      <vt:lpstr>AM Best en América Latina</vt:lpstr>
      <vt:lpstr>Mercado asegurador en América Latina</vt:lpstr>
      <vt:lpstr>Mercado asegurador en América Latina</vt:lpstr>
      <vt:lpstr>Perspectivas del Segmento del Mercado de AM Best</vt:lpstr>
      <vt:lpstr>Argentina</vt:lpstr>
      <vt:lpstr>Argentina</vt:lpstr>
      <vt:lpstr>Argentina</vt:lpstr>
      <vt:lpstr>México</vt:lpstr>
      <vt:lpstr>Guatemala</vt:lpstr>
      <vt:lpstr>Panamá</vt:lpstr>
      <vt:lpstr>Colombia</vt:lpstr>
      <vt:lpstr>Perú</vt:lpstr>
      <vt:lpstr>Brasil</vt:lpstr>
      <vt:lpstr>Chile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Jenica R. Thomas</dc:creator>
  <cp:keywords/>
  <dc:description/>
  <cp:lastModifiedBy>Carlos De la Torre</cp:lastModifiedBy>
  <cp:revision>51</cp:revision>
  <dcterms:created xsi:type="dcterms:W3CDTF">2019-06-04T17:36:51Z</dcterms:created>
  <dcterms:modified xsi:type="dcterms:W3CDTF">2023-05-17T18:56:32Z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0x01010063D285429CEF014892B53CD4A4A47FF900C3E2A8B0B0804F4C85F3AC3B057EAED9</vt:lpwstr>
  </property>
  <property fmtid="{D5CDD505-2E9C-101B-9397-08002B2CF9AE}" pid="3" name="TaxKeyword">
    <vt:lpwstr/>
  </property>
  <property fmtid="{D5CDD505-2E9C-101B-9397-08002B2CF9AE}" pid="4" name="Document Type">
    <vt:lpwstr/>
  </property>
</Properties>
</file>