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4"/>
  </p:notesMasterIdLst>
  <p:sldIdLst>
    <p:sldId id="256" r:id="rId2"/>
    <p:sldId id="299" r:id="rId3"/>
    <p:sldId id="259" r:id="rId4"/>
    <p:sldId id="300" r:id="rId5"/>
    <p:sldId id="305" r:id="rId6"/>
    <p:sldId id="306" r:id="rId7"/>
    <p:sldId id="304" r:id="rId8"/>
    <p:sldId id="307" r:id="rId9"/>
    <p:sldId id="308" r:id="rId10"/>
    <p:sldId id="309" r:id="rId11"/>
    <p:sldId id="329" r:id="rId12"/>
    <p:sldId id="333" r:id="rId13"/>
    <p:sldId id="330" r:id="rId14"/>
    <p:sldId id="331" r:id="rId15"/>
    <p:sldId id="332" r:id="rId16"/>
    <p:sldId id="328" r:id="rId17"/>
    <p:sldId id="311" r:id="rId18"/>
    <p:sldId id="310" r:id="rId19"/>
    <p:sldId id="312" r:id="rId20"/>
    <p:sldId id="313" r:id="rId21"/>
    <p:sldId id="314" r:id="rId22"/>
    <p:sldId id="316" r:id="rId23"/>
    <p:sldId id="315" r:id="rId24"/>
    <p:sldId id="318" r:id="rId25"/>
    <p:sldId id="319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E3"/>
    <a:srgbClr val="5C64B7"/>
    <a:srgbClr val="619ED2"/>
    <a:srgbClr val="82A6AC"/>
    <a:srgbClr val="8DB4BB"/>
    <a:srgbClr val="7DB3E6"/>
    <a:srgbClr val="D08874"/>
    <a:srgbClr val="1F5FA0"/>
    <a:srgbClr val="4A66AC"/>
    <a:srgbClr val="619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0D586-91AC-4070-8CB2-0B517A3F716C}" v="798" dt="2023-05-23T02:08:12.989"/>
  </p1510:revLst>
</p1510:revInfo>
</file>

<file path=ppt/tableStyles.xml><?xml version="1.0" encoding="utf-8"?>
<a:tblStyleLst xmlns:a="http://schemas.openxmlformats.org/drawingml/2006/main" def="{7A8C7F5C-6633-47E7-9AF4-57AB9503972B}">
  <a:tblStyle styleId="{7A8C7F5C-6633-47E7-9AF4-57AB95039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8"/>
    <p:restoredTop sz="94694"/>
  </p:normalViewPr>
  <p:slideViewPr>
    <p:cSldViewPr snapToGrid="0">
      <p:cViewPr>
        <p:scale>
          <a:sx n="88" d="100"/>
          <a:sy n="88" d="100"/>
        </p:scale>
        <p:origin x="30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Bedoya" userId="f2d08215-5086-4bd8-a7bf-dc3c35abc1e5" providerId="ADAL" clId="{F4C0D586-91AC-4070-8CB2-0B517A3F716C}"/>
    <pc:docChg chg="undo custSel addSld modSld sldOrd">
      <pc:chgData name="Rodrigo Bedoya" userId="f2d08215-5086-4bd8-a7bf-dc3c35abc1e5" providerId="ADAL" clId="{F4C0D586-91AC-4070-8CB2-0B517A3F716C}" dt="2023-05-23T02:10:47.190" v="4570" actId="108"/>
      <pc:docMkLst>
        <pc:docMk/>
      </pc:docMkLst>
      <pc:sldChg chg="modSp mod">
        <pc:chgData name="Rodrigo Bedoya" userId="f2d08215-5086-4bd8-a7bf-dc3c35abc1e5" providerId="ADAL" clId="{F4C0D586-91AC-4070-8CB2-0B517A3F716C}" dt="2023-05-23T00:34:47.075" v="2656" actId="113"/>
        <pc:sldMkLst>
          <pc:docMk/>
          <pc:sldMk cId="1995900920" sldId="300"/>
        </pc:sldMkLst>
        <pc:spChg chg="mod">
          <ac:chgData name="Rodrigo Bedoya" userId="f2d08215-5086-4bd8-a7bf-dc3c35abc1e5" providerId="ADAL" clId="{F4C0D586-91AC-4070-8CB2-0B517A3F716C}" dt="2023-05-23T00:26:10.366" v="2616" actId="1076"/>
          <ac:spMkLst>
            <pc:docMk/>
            <pc:sldMk cId="1995900920" sldId="300"/>
            <ac:spMk id="12" creationId="{5C9A748E-4F2F-31F1-96E5-EDB4877DB499}"/>
          </ac:spMkLst>
        </pc:spChg>
        <pc:spChg chg="mod">
          <ac:chgData name="Rodrigo Bedoya" userId="f2d08215-5086-4bd8-a7bf-dc3c35abc1e5" providerId="ADAL" clId="{F4C0D586-91AC-4070-8CB2-0B517A3F716C}" dt="2023-05-23T00:26:27.597" v="2619" actId="1076"/>
          <ac:spMkLst>
            <pc:docMk/>
            <pc:sldMk cId="1995900920" sldId="300"/>
            <ac:spMk id="13" creationId="{1BE09129-0CB7-1FFF-32D1-3B3B3C9A3AEB}"/>
          </ac:spMkLst>
        </pc:spChg>
        <pc:spChg chg="mod">
          <ac:chgData name="Rodrigo Bedoya" userId="f2d08215-5086-4bd8-a7bf-dc3c35abc1e5" providerId="ADAL" clId="{F4C0D586-91AC-4070-8CB2-0B517A3F716C}" dt="2023-05-23T00:26:42.480" v="2622" actId="1076"/>
          <ac:spMkLst>
            <pc:docMk/>
            <pc:sldMk cId="1995900920" sldId="300"/>
            <ac:spMk id="14" creationId="{58B3E60E-FC6D-168F-F32C-72D9A8727CFB}"/>
          </ac:spMkLst>
        </pc:spChg>
        <pc:spChg chg="mod">
          <ac:chgData name="Rodrigo Bedoya" userId="f2d08215-5086-4bd8-a7bf-dc3c35abc1e5" providerId="ADAL" clId="{F4C0D586-91AC-4070-8CB2-0B517A3F716C}" dt="2023-05-23T00:28:02.770" v="2637" actId="1076"/>
          <ac:spMkLst>
            <pc:docMk/>
            <pc:sldMk cId="1995900920" sldId="300"/>
            <ac:spMk id="15" creationId="{DBFE9054-9875-36EB-F4BF-EE2F5C4ABD67}"/>
          </ac:spMkLst>
        </pc:spChg>
        <pc:spChg chg="mod">
          <ac:chgData name="Rodrigo Bedoya" userId="f2d08215-5086-4bd8-a7bf-dc3c35abc1e5" providerId="ADAL" clId="{F4C0D586-91AC-4070-8CB2-0B517A3F716C}" dt="2023-05-23T00:27:56.993" v="2636" actId="1076"/>
          <ac:spMkLst>
            <pc:docMk/>
            <pc:sldMk cId="1995900920" sldId="300"/>
            <ac:spMk id="16" creationId="{AFDA1298-273E-FF6B-CAA4-1FE9A4716F46}"/>
          </ac:spMkLst>
        </pc:spChg>
        <pc:spChg chg="mod">
          <ac:chgData name="Rodrigo Bedoya" userId="f2d08215-5086-4bd8-a7bf-dc3c35abc1e5" providerId="ADAL" clId="{F4C0D586-91AC-4070-8CB2-0B517A3F716C}" dt="2023-05-23T00:34:47.075" v="2656" actId="113"/>
          <ac:spMkLst>
            <pc:docMk/>
            <pc:sldMk cId="1995900920" sldId="300"/>
            <ac:spMk id="18" creationId="{C262E5C5-C6A5-4A24-6148-BAE3245B9A90}"/>
          </ac:spMkLst>
        </pc:spChg>
        <pc:spChg chg="mod">
          <ac:chgData name="Rodrigo Bedoya" userId="f2d08215-5086-4bd8-a7bf-dc3c35abc1e5" providerId="ADAL" clId="{F4C0D586-91AC-4070-8CB2-0B517A3F716C}" dt="2023-05-23T00:26:17.177" v="2617" actId="1076"/>
          <ac:spMkLst>
            <pc:docMk/>
            <pc:sldMk cId="1995900920" sldId="300"/>
            <ac:spMk id="23" creationId="{0A0500BC-2184-CA31-ADE6-46C059A6B335}"/>
          </ac:spMkLst>
        </pc:spChg>
        <pc:spChg chg="mod">
          <ac:chgData name="Rodrigo Bedoya" userId="f2d08215-5086-4bd8-a7bf-dc3c35abc1e5" providerId="ADAL" clId="{F4C0D586-91AC-4070-8CB2-0B517A3F716C}" dt="2023-05-23T00:26:32.665" v="2620" actId="1076"/>
          <ac:spMkLst>
            <pc:docMk/>
            <pc:sldMk cId="1995900920" sldId="300"/>
            <ac:spMk id="24" creationId="{42DBF137-9F9D-CD50-FA4B-7999B358EDE1}"/>
          </ac:spMkLst>
        </pc:spChg>
        <pc:spChg chg="mod">
          <ac:chgData name="Rodrigo Bedoya" userId="f2d08215-5086-4bd8-a7bf-dc3c35abc1e5" providerId="ADAL" clId="{F4C0D586-91AC-4070-8CB2-0B517A3F716C}" dt="2023-05-23T00:26:51.639" v="2625" actId="1076"/>
          <ac:spMkLst>
            <pc:docMk/>
            <pc:sldMk cId="1995900920" sldId="300"/>
            <ac:spMk id="25" creationId="{1F415952-374E-B40B-0DEF-E5D495A495F1}"/>
          </ac:spMkLst>
        </pc:spChg>
        <pc:spChg chg="mod">
          <ac:chgData name="Rodrigo Bedoya" userId="f2d08215-5086-4bd8-a7bf-dc3c35abc1e5" providerId="ADAL" clId="{F4C0D586-91AC-4070-8CB2-0B517A3F716C}" dt="2023-05-23T00:27:41.904" v="2634" actId="1076"/>
          <ac:spMkLst>
            <pc:docMk/>
            <pc:sldMk cId="1995900920" sldId="300"/>
            <ac:spMk id="26" creationId="{DB5E3274-0723-BEB3-F135-F84FBE6D8715}"/>
          </ac:spMkLst>
        </pc:spChg>
        <pc:spChg chg="mod">
          <ac:chgData name="Rodrigo Bedoya" userId="f2d08215-5086-4bd8-a7bf-dc3c35abc1e5" providerId="ADAL" clId="{F4C0D586-91AC-4070-8CB2-0B517A3F716C}" dt="2023-05-23T00:28:20.430" v="2640" actId="1076"/>
          <ac:spMkLst>
            <pc:docMk/>
            <pc:sldMk cId="1995900920" sldId="300"/>
            <ac:spMk id="27" creationId="{C0D6618C-834E-6F1E-454F-8491AE234498}"/>
          </ac:spMkLst>
        </pc:spChg>
        <pc:graphicFrameChg chg="mod">
          <ac:chgData name="Rodrigo Bedoya" userId="f2d08215-5086-4bd8-a7bf-dc3c35abc1e5" providerId="ADAL" clId="{F4C0D586-91AC-4070-8CB2-0B517A3F716C}" dt="2023-05-23T00:28:05.968" v="2638"/>
          <ac:graphicFrameMkLst>
            <pc:docMk/>
            <pc:sldMk cId="1995900920" sldId="300"/>
            <ac:graphicFrameMk id="4" creationId="{67032CE0-9813-C443-887B-B334DE7767AB}"/>
          </ac:graphicFrameMkLst>
        </pc:graphicFrameChg>
      </pc:sldChg>
      <pc:sldChg chg="modSp">
        <pc:chgData name="Rodrigo Bedoya" userId="f2d08215-5086-4bd8-a7bf-dc3c35abc1e5" providerId="ADAL" clId="{F4C0D586-91AC-4070-8CB2-0B517A3F716C}" dt="2023-05-23T00:33:39.805" v="2649" actId="255"/>
        <pc:sldMkLst>
          <pc:docMk/>
          <pc:sldMk cId="258281814" sldId="304"/>
        </pc:sldMkLst>
        <pc:graphicFrameChg chg="mod">
          <ac:chgData name="Rodrigo Bedoya" userId="f2d08215-5086-4bd8-a7bf-dc3c35abc1e5" providerId="ADAL" clId="{F4C0D586-91AC-4070-8CB2-0B517A3F716C}" dt="2023-05-23T00:33:39.805" v="2649" actId="255"/>
          <ac:graphicFrameMkLst>
            <pc:docMk/>
            <pc:sldMk cId="258281814" sldId="304"/>
            <ac:graphicFrameMk id="7" creationId="{675B5A6D-2B2C-F277-D54B-3887250C7F65}"/>
          </ac:graphicFrameMkLst>
        </pc:graphicFrameChg>
      </pc:sldChg>
      <pc:sldChg chg="modSp">
        <pc:chgData name="Rodrigo Bedoya" userId="f2d08215-5086-4bd8-a7bf-dc3c35abc1e5" providerId="ADAL" clId="{F4C0D586-91AC-4070-8CB2-0B517A3F716C}" dt="2023-05-23T00:34:32.447" v="2653" actId="255"/>
        <pc:sldMkLst>
          <pc:docMk/>
          <pc:sldMk cId="1405800964" sldId="305"/>
        </pc:sldMkLst>
        <pc:graphicFrameChg chg="mod">
          <ac:chgData name="Rodrigo Bedoya" userId="f2d08215-5086-4bd8-a7bf-dc3c35abc1e5" providerId="ADAL" clId="{F4C0D586-91AC-4070-8CB2-0B517A3F716C}" dt="2023-05-23T00:34:24.335" v="2651" actId="255"/>
          <ac:graphicFrameMkLst>
            <pc:docMk/>
            <pc:sldMk cId="1405800964" sldId="305"/>
            <ac:graphicFrameMk id="12" creationId="{AF7D3806-9CCD-64D9-15AC-0E1397F1F3C6}"/>
          </ac:graphicFrameMkLst>
        </pc:graphicFrameChg>
        <pc:graphicFrameChg chg="mod">
          <ac:chgData name="Rodrigo Bedoya" userId="f2d08215-5086-4bd8-a7bf-dc3c35abc1e5" providerId="ADAL" clId="{F4C0D586-91AC-4070-8CB2-0B517A3F716C}" dt="2023-05-23T00:34:32.447" v="2653" actId="255"/>
          <ac:graphicFrameMkLst>
            <pc:docMk/>
            <pc:sldMk cId="1405800964" sldId="305"/>
            <ac:graphicFrameMk id="13" creationId="{56D41F4B-C2A7-8942-B078-46BA7E53B822}"/>
          </ac:graphicFrameMkLst>
        </pc:graphicFrameChg>
      </pc:sldChg>
      <pc:sldChg chg="addSp delSp modSp mod">
        <pc:chgData name="Rodrigo Bedoya" userId="f2d08215-5086-4bd8-a7bf-dc3c35abc1e5" providerId="ADAL" clId="{F4C0D586-91AC-4070-8CB2-0B517A3F716C}" dt="2023-05-23T00:31:47.596" v="2647" actId="14100"/>
        <pc:sldMkLst>
          <pc:docMk/>
          <pc:sldMk cId="1042523460" sldId="306"/>
        </pc:sldMkLst>
        <pc:spChg chg="add del">
          <ac:chgData name="Rodrigo Bedoya" userId="f2d08215-5086-4bd8-a7bf-dc3c35abc1e5" providerId="ADAL" clId="{F4C0D586-91AC-4070-8CB2-0B517A3F716C}" dt="2023-05-23T00:31:07.533" v="2642" actId="11529"/>
          <ac:spMkLst>
            <pc:docMk/>
            <pc:sldMk cId="1042523460" sldId="306"/>
            <ac:spMk id="2" creationId="{05235574-F011-796A-B000-CC75AA9095F4}"/>
          </ac:spMkLst>
        </pc:spChg>
        <pc:spChg chg="add mod">
          <ac:chgData name="Rodrigo Bedoya" userId="f2d08215-5086-4bd8-a7bf-dc3c35abc1e5" providerId="ADAL" clId="{F4C0D586-91AC-4070-8CB2-0B517A3F716C}" dt="2023-05-23T00:31:47.596" v="2647" actId="14100"/>
          <ac:spMkLst>
            <pc:docMk/>
            <pc:sldMk cId="1042523460" sldId="306"/>
            <ac:spMk id="3" creationId="{3F322A34-ADB6-84BC-30C9-92CE2511D87A}"/>
          </ac:spMkLst>
        </pc:spChg>
      </pc:sldChg>
      <pc:sldChg chg="addSp delSp modSp mod modTransition modAnim">
        <pc:chgData name="Rodrigo Bedoya" userId="f2d08215-5086-4bd8-a7bf-dc3c35abc1e5" providerId="ADAL" clId="{F4C0D586-91AC-4070-8CB2-0B517A3F716C}" dt="2023-05-23T02:04:31.553" v="4551" actId="108"/>
        <pc:sldMkLst>
          <pc:docMk/>
          <pc:sldMk cId="4173377706" sldId="309"/>
        </pc:sldMkLst>
        <pc:spChg chg="add del mod">
          <ac:chgData name="Rodrigo Bedoya" userId="f2d08215-5086-4bd8-a7bf-dc3c35abc1e5" providerId="ADAL" clId="{F4C0D586-91AC-4070-8CB2-0B517A3F716C}" dt="2023-05-22T13:56:47.392" v="424" actId="478"/>
          <ac:spMkLst>
            <pc:docMk/>
            <pc:sldMk cId="4173377706" sldId="309"/>
            <ac:spMk id="3" creationId="{D75DC8D2-0F15-8E48-05A9-BB874C434391}"/>
          </ac:spMkLst>
        </pc:spChg>
        <pc:spChg chg="add del mod">
          <ac:chgData name="Rodrigo Bedoya" userId="f2d08215-5086-4bd8-a7bf-dc3c35abc1e5" providerId="ADAL" clId="{F4C0D586-91AC-4070-8CB2-0B517A3F716C}" dt="2023-05-22T14:01:42.512" v="576" actId="478"/>
          <ac:spMkLst>
            <pc:docMk/>
            <pc:sldMk cId="4173377706" sldId="309"/>
            <ac:spMk id="4" creationId="{4DEDCC9F-1DFB-6831-3C05-9648E7924AC7}"/>
          </ac:spMkLst>
        </pc:spChg>
        <pc:spChg chg="add del mod">
          <ac:chgData name="Rodrigo Bedoya" userId="f2d08215-5086-4bd8-a7bf-dc3c35abc1e5" providerId="ADAL" clId="{F4C0D586-91AC-4070-8CB2-0B517A3F716C}" dt="2023-05-22T14:10:57.408" v="836" actId="478"/>
          <ac:spMkLst>
            <pc:docMk/>
            <pc:sldMk cId="4173377706" sldId="309"/>
            <ac:spMk id="6" creationId="{9F73808D-4433-7B71-4A01-92615E66A9B8}"/>
          </ac:spMkLst>
        </pc:spChg>
        <pc:spChg chg="mod">
          <ac:chgData name="Rodrigo Bedoya" userId="f2d08215-5086-4bd8-a7bf-dc3c35abc1e5" providerId="ADAL" clId="{F4C0D586-91AC-4070-8CB2-0B517A3F716C}" dt="2023-05-22T14:06:12.853" v="771" actId="20577"/>
          <ac:spMkLst>
            <pc:docMk/>
            <pc:sldMk cId="4173377706" sldId="309"/>
            <ac:spMk id="274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3T02:04:31.553" v="4551" actId="108"/>
          <ac:spMkLst>
            <pc:docMk/>
            <pc:sldMk cId="4173377706" sldId="309"/>
            <ac:spMk id="275" creationId="{00000000-0000-0000-0000-000000000000}"/>
          </ac:spMkLst>
        </pc:spChg>
      </pc:sldChg>
      <pc:sldChg chg="modSp mod">
        <pc:chgData name="Rodrigo Bedoya" userId="f2d08215-5086-4bd8-a7bf-dc3c35abc1e5" providerId="ADAL" clId="{F4C0D586-91AC-4070-8CB2-0B517A3F716C}" dt="2023-05-23T02:09:10.059" v="4569" actId="20577"/>
        <pc:sldMkLst>
          <pc:docMk/>
          <pc:sldMk cId="46838163" sldId="310"/>
        </pc:sldMkLst>
        <pc:spChg chg="mod">
          <ac:chgData name="Rodrigo Bedoya" userId="f2d08215-5086-4bd8-a7bf-dc3c35abc1e5" providerId="ADAL" clId="{F4C0D586-91AC-4070-8CB2-0B517A3F716C}" dt="2023-05-23T02:09:10.059" v="4569" actId="20577"/>
          <ac:spMkLst>
            <pc:docMk/>
            <pc:sldMk cId="46838163" sldId="310"/>
            <ac:spMk id="275" creationId="{00000000-0000-0000-0000-000000000000}"/>
          </ac:spMkLst>
        </pc:spChg>
      </pc:sldChg>
      <pc:sldChg chg="modSp mod ord">
        <pc:chgData name="Rodrigo Bedoya" userId="f2d08215-5086-4bd8-a7bf-dc3c35abc1e5" providerId="ADAL" clId="{F4C0D586-91AC-4070-8CB2-0B517A3F716C}" dt="2023-05-23T01:36:43.006" v="3577" actId="20577"/>
        <pc:sldMkLst>
          <pc:docMk/>
          <pc:sldMk cId="2228027419" sldId="311"/>
        </pc:sldMkLst>
        <pc:spChg chg="mod">
          <ac:chgData name="Rodrigo Bedoya" userId="f2d08215-5086-4bd8-a7bf-dc3c35abc1e5" providerId="ADAL" clId="{F4C0D586-91AC-4070-8CB2-0B517A3F716C}" dt="2023-05-23T01:36:43.006" v="3577" actId="20577"/>
          <ac:spMkLst>
            <pc:docMk/>
            <pc:sldMk cId="2228027419" sldId="311"/>
            <ac:spMk id="275" creationId="{00000000-0000-0000-0000-000000000000}"/>
          </ac:spMkLst>
        </pc:spChg>
      </pc:sldChg>
      <pc:sldChg chg="modSp mod modAnim">
        <pc:chgData name="Rodrigo Bedoya" userId="f2d08215-5086-4bd8-a7bf-dc3c35abc1e5" providerId="ADAL" clId="{F4C0D586-91AC-4070-8CB2-0B517A3F716C}" dt="2023-05-23T01:39:59.994" v="3800"/>
        <pc:sldMkLst>
          <pc:docMk/>
          <pc:sldMk cId="3381446813" sldId="312"/>
        </pc:sldMkLst>
        <pc:spChg chg="mod">
          <ac:chgData name="Rodrigo Bedoya" userId="f2d08215-5086-4bd8-a7bf-dc3c35abc1e5" providerId="ADAL" clId="{F4C0D586-91AC-4070-8CB2-0B517A3F716C}" dt="2023-05-23T01:39:08.978" v="3794" actId="14100"/>
          <ac:spMkLst>
            <pc:docMk/>
            <pc:sldMk cId="3381446813" sldId="312"/>
            <ac:spMk id="274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3T01:39:46.830" v="3798" actId="14100"/>
          <ac:spMkLst>
            <pc:docMk/>
            <pc:sldMk cId="3381446813" sldId="312"/>
            <ac:spMk id="275" creationId="{00000000-0000-0000-0000-000000000000}"/>
          </ac:spMkLst>
        </pc:spChg>
        <pc:picChg chg="mod">
          <ac:chgData name="Rodrigo Bedoya" userId="f2d08215-5086-4bd8-a7bf-dc3c35abc1e5" providerId="ADAL" clId="{F4C0D586-91AC-4070-8CB2-0B517A3F716C}" dt="2023-05-23T01:38:25.919" v="3725" actId="14100"/>
          <ac:picMkLst>
            <pc:docMk/>
            <pc:sldMk cId="3381446813" sldId="312"/>
            <ac:picMk id="11266" creationId="{7A465A0C-1F15-CB1A-8A06-1FEB9D6F0A5A}"/>
          </ac:picMkLst>
        </pc:picChg>
      </pc:sldChg>
      <pc:sldChg chg="modSp mod">
        <pc:chgData name="Rodrigo Bedoya" userId="f2d08215-5086-4bd8-a7bf-dc3c35abc1e5" providerId="ADAL" clId="{F4C0D586-91AC-4070-8CB2-0B517A3F716C}" dt="2023-05-23T01:42:56.251" v="3930" actId="6549"/>
        <pc:sldMkLst>
          <pc:docMk/>
          <pc:sldMk cId="2007445561" sldId="314"/>
        </pc:sldMkLst>
        <pc:spChg chg="mod">
          <ac:chgData name="Rodrigo Bedoya" userId="f2d08215-5086-4bd8-a7bf-dc3c35abc1e5" providerId="ADAL" clId="{F4C0D586-91AC-4070-8CB2-0B517A3F716C}" dt="2023-05-23T01:41:49.513" v="3847" actId="20577"/>
          <ac:spMkLst>
            <pc:docMk/>
            <pc:sldMk cId="2007445561" sldId="314"/>
            <ac:spMk id="240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3T01:42:56.251" v="3930" actId="6549"/>
          <ac:spMkLst>
            <pc:docMk/>
            <pc:sldMk cId="2007445561" sldId="314"/>
            <ac:spMk id="246" creationId="{00000000-0000-0000-0000-000000000000}"/>
          </ac:spMkLst>
        </pc:spChg>
      </pc:sldChg>
      <pc:sldChg chg="modSp mod">
        <pc:chgData name="Rodrigo Bedoya" userId="f2d08215-5086-4bd8-a7bf-dc3c35abc1e5" providerId="ADAL" clId="{F4C0D586-91AC-4070-8CB2-0B517A3F716C}" dt="2023-05-23T01:48:27.349" v="4227" actId="20577"/>
        <pc:sldMkLst>
          <pc:docMk/>
          <pc:sldMk cId="4136223967" sldId="315"/>
        </pc:sldMkLst>
        <pc:spChg chg="mod">
          <ac:chgData name="Rodrigo Bedoya" userId="f2d08215-5086-4bd8-a7bf-dc3c35abc1e5" providerId="ADAL" clId="{F4C0D586-91AC-4070-8CB2-0B517A3F716C}" dt="2023-05-23T01:48:27.349" v="4227" actId="20577"/>
          <ac:spMkLst>
            <pc:docMk/>
            <pc:sldMk cId="4136223967" sldId="315"/>
            <ac:spMk id="244" creationId="{00000000-0000-0000-0000-000000000000}"/>
          </ac:spMkLst>
        </pc:spChg>
      </pc:sldChg>
      <pc:sldChg chg="modSp mod">
        <pc:chgData name="Rodrigo Bedoya" userId="f2d08215-5086-4bd8-a7bf-dc3c35abc1e5" providerId="ADAL" clId="{F4C0D586-91AC-4070-8CB2-0B517A3F716C}" dt="2023-05-23T02:10:47.190" v="4570" actId="108"/>
        <pc:sldMkLst>
          <pc:docMk/>
          <pc:sldMk cId="2915960746" sldId="316"/>
        </pc:sldMkLst>
        <pc:spChg chg="mod">
          <ac:chgData name="Rodrigo Bedoya" userId="f2d08215-5086-4bd8-a7bf-dc3c35abc1e5" providerId="ADAL" clId="{F4C0D586-91AC-4070-8CB2-0B517A3F716C}" dt="2023-05-23T01:43:42.144" v="3973" actId="20577"/>
          <ac:spMkLst>
            <pc:docMk/>
            <pc:sldMk cId="2915960746" sldId="316"/>
            <ac:spMk id="6" creationId="{5984E05E-B8DD-DDFA-3C75-7F8C485CC5A0}"/>
          </ac:spMkLst>
        </pc:spChg>
        <pc:spChg chg="mod">
          <ac:chgData name="Rodrigo Bedoya" userId="f2d08215-5086-4bd8-a7bf-dc3c35abc1e5" providerId="ADAL" clId="{F4C0D586-91AC-4070-8CB2-0B517A3F716C}" dt="2023-05-23T02:10:47.190" v="4570" actId="108"/>
          <ac:spMkLst>
            <pc:docMk/>
            <pc:sldMk cId="2915960746" sldId="316"/>
            <ac:spMk id="8" creationId="{7DAB3B11-4FC6-8BF9-A8E2-27FE07D2127C}"/>
          </ac:spMkLst>
        </pc:spChg>
        <pc:spChg chg="mod">
          <ac:chgData name="Rodrigo Bedoya" userId="f2d08215-5086-4bd8-a7bf-dc3c35abc1e5" providerId="ADAL" clId="{F4C0D586-91AC-4070-8CB2-0B517A3F716C}" dt="2023-05-23T01:47:50.151" v="4224" actId="20577"/>
          <ac:spMkLst>
            <pc:docMk/>
            <pc:sldMk cId="2915960746" sldId="316"/>
            <ac:spMk id="9" creationId="{849229F9-C4DF-EE43-1CC2-7CEC596CE518}"/>
          </ac:spMkLst>
        </pc:spChg>
        <pc:spChg chg="mod">
          <ac:chgData name="Rodrigo Bedoya" userId="f2d08215-5086-4bd8-a7bf-dc3c35abc1e5" providerId="ADAL" clId="{F4C0D586-91AC-4070-8CB2-0B517A3F716C}" dt="2023-05-23T01:45:34.085" v="4045" actId="14100"/>
          <ac:spMkLst>
            <pc:docMk/>
            <pc:sldMk cId="2915960746" sldId="316"/>
            <ac:spMk id="11" creationId="{9F3E218D-76DD-3601-869F-90B95ACD83F2}"/>
          </ac:spMkLst>
        </pc:spChg>
        <pc:spChg chg="mod">
          <ac:chgData name="Rodrigo Bedoya" userId="f2d08215-5086-4bd8-a7bf-dc3c35abc1e5" providerId="ADAL" clId="{F4C0D586-91AC-4070-8CB2-0B517A3F716C}" dt="2023-05-23T01:45:10.556" v="4042" actId="1076"/>
          <ac:spMkLst>
            <pc:docMk/>
            <pc:sldMk cId="2915960746" sldId="316"/>
            <ac:spMk id="12" creationId="{28F72967-EAC3-A37F-604C-6A01066F92DF}"/>
          </ac:spMkLst>
        </pc:spChg>
        <pc:picChg chg="mod">
          <ac:chgData name="Rodrigo Bedoya" userId="f2d08215-5086-4bd8-a7bf-dc3c35abc1e5" providerId="ADAL" clId="{F4C0D586-91AC-4070-8CB2-0B517A3F716C}" dt="2023-05-23T01:45:22.544" v="4044" actId="1076"/>
          <ac:picMkLst>
            <pc:docMk/>
            <pc:sldMk cId="2915960746" sldId="316"/>
            <ac:picMk id="15366" creationId="{A34133B2-1656-4372-7E4B-0CB14863EB2F}"/>
          </ac:picMkLst>
        </pc:picChg>
      </pc:sldChg>
      <pc:sldChg chg="modSp mod">
        <pc:chgData name="Rodrigo Bedoya" userId="f2d08215-5086-4bd8-a7bf-dc3c35abc1e5" providerId="ADAL" clId="{F4C0D586-91AC-4070-8CB2-0B517A3F716C}" dt="2023-05-23T01:51:29.312" v="4358" actId="14100"/>
        <pc:sldMkLst>
          <pc:docMk/>
          <pc:sldMk cId="1067547554" sldId="318"/>
        </pc:sldMkLst>
        <pc:spChg chg="mod">
          <ac:chgData name="Rodrigo Bedoya" userId="f2d08215-5086-4bd8-a7bf-dc3c35abc1e5" providerId="ADAL" clId="{F4C0D586-91AC-4070-8CB2-0B517A3F716C}" dt="2023-05-23T01:50:04.309" v="4294" actId="20577"/>
          <ac:spMkLst>
            <pc:docMk/>
            <pc:sldMk cId="1067547554" sldId="318"/>
            <ac:spMk id="6" creationId="{5984E05E-B8DD-DDFA-3C75-7F8C485CC5A0}"/>
          </ac:spMkLst>
        </pc:spChg>
        <pc:spChg chg="mod">
          <ac:chgData name="Rodrigo Bedoya" userId="f2d08215-5086-4bd8-a7bf-dc3c35abc1e5" providerId="ADAL" clId="{F4C0D586-91AC-4070-8CB2-0B517A3F716C}" dt="2023-05-23T01:51:29.312" v="4358" actId="14100"/>
          <ac:spMkLst>
            <pc:docMk/>
            <pc:sldMk cId="1067547554" sldId="318"/>
            <ac:spMk id="7" creationId="{8526CA58-1708-0A93-883F-95F69E4A4E47}"/>
          </ac:spMkLst>
        </pc:spChg>
        <pc:spChg chg="mod">
          <ac:chgData name="Rodrigo Bedoya" userId="f2d08215-5086-4bd8-a7bf-dc3c35abc1e5" providerId="ADAL" clId="{F4C0D586-91AC-4070-8CB2-0B517A3F716C}" dt="2023-05-23T01:51:25.249" v="4357" actId="14100"/>
          <ac:spMkLst>
            <pc:docMk/>
            <pc:sldMk cId="1067547554" sldId="318"/>
            <ac:spMk id="10" creationId="{ADD8706D-7F01-A02E-F074-6B340644869D}"/>
          </ac:spMkLst>
        </pc:spChg>
        <pc:spChg chg="mod">
          <ac:chgData name="Rodrigo Bedoya" userId="f2d08215-5086-4bd8-a7bf-dc3c35abc1e5" providerId="ADAL" clId="{F4C0D586-91AC-4070-8CB2-0B517A3F716C}" dt="2023-05-23T01:51:21.879" v="4356" actId="14100"/>
          <ac:spMkLst>
            <pc:docMk/>
            <pc:sldMk cId="1067547554" sldId="318"/>
            <ac:spMk id="11" creationId="{6C1AEB39-21D9-ED5C-BCA4-4B7A472D6275}"/>
          </ac:spMkLst>
        </pc:spChg>
      </pc:sldChg>
      <pc:sldChg chg="modSp mod">
        <pc:chgData name="Rodrigo Bedoya" userId="f2d08215-5086-4bd8-a7bf-dc3c35abc1e5" providerId="ADAL" clId="{F4C0D586-91AC-4070-8CB2-0B517A3F716C}" dt="2023-05-23T01:53:27.522" v="4473" actId="6549"/>
        <pc:sldMkLst>
          <pc:docMk/>
          <pc:sldMk cId="230126987" sldId="321"/>
        </pc:sldMkLst>
        <pc:spChg chg="mod">
          <ac:chgData name="Rodrigo Bedoya" userId="f2d08215-5086-4bd8-a7bf-dc3c35abc1e5" providerId="ADAL" clId="{F4C0D586-91AC-4070-8CB2-0B517A3F716C}" dt="2023-05-23T01:51:51.316" v="4379" actId="20577"/>
          <ac:spMkLst>
            <pc:docMk/>
            <pc:sldMk cId="230126987" sldId="321"/>
            <ac:spMk id="3" creationId="{5FE76301-6BF7-2FC1-BE59-D66F0655C166}"/>
          </ac:spMkLst>
        </pc:spChg>
        <pc:spChg chg="mod">
          <ac:chgData name="Rodrigo Bedoya" userId="f2d08215-5086-4bd8-a7bf-dc3c35abc1e5" providerId="ADAL" clId="{F4C0D586-91AC-4070-8CB2-0B517A3F716C}" dt="2023-05-23T01:53:27.522" v="4473" actId="6549"/>
          <ac:spMkLst>
            <pc:docMk/>
            <pc:sldMk cId="230126987" sldId="321"/>
            <ac:spMk id="12" creationId="{8B7328D6-C648-AF9A-C4A1-29D1AC0071D6}"/>
          </ac:spMkLst>
        </pc:spChg>
      </pc:sldChg>
      <pc:sldChg chg="modSp mod">
        <pc:chgData name="Rodrigo Bedoya" userId="f2d08215-5086-4bd8-a7bf-dc3c35abc1e5" providerId="ADAL" clId="{F4C0D586-91AC-4070-8CB2-0B517A3F716C}" dt="2023-05-23T01:55:22.381" v="4512" actId="108"/>
        <pc:sldMkLst>
          <pc:docMk/>
          <pc:sldMk cId="4219462944" sldId="325"/>
        </pc:sldMkLst>
        <pc:spChg chg="mod">
          <ac:chgData name="Rodrigo Bedoya" userId="f2d08215-5086-4bd8-a7bf-dc3c35abc1e5" providerId="ADAL" clId="{F4C0D586-91AC-4070-8CB2-0B517A3F716C}" dt="2023-05-23T01:55:22.381" v="4512" actId="108"/>
          <ac:spMkLst>
            <pc:docMk/>
            <pc:sldMk cId="4219462944" sldId="325"/>
            <ac:spMk id="6" creationId="{9D44D5B9-7B09-4DB4-9A65-970D453D231E}"/>
          </ac:spMkLst>
        </pc:spChg>
      </pc:sldChg>
      <pc:sldChg chg="modSp mod">
        <pc:chgData name="Rodrigo Bedoya" userId="f2d08215-5086-4bd8-a7bf-dc3c35abc1e5" providerId="ADAL" clId="{F4C0D586-91AC-4070-8CB2-0B517A3F716C}" dt="2023-05-23T01:57:23.021" v="4550" actId="255"/>
        <pc:sldMkLst>
          <pc:docMk/>
          <pc:sldMk cId="2043521522" sldId="326"/>
        </pc:sldMkLst>
        <pc:spChg chg="mod">
          <ac:chgData name="Rodrigo Bedoya" userId="f2d08215-5086-4bd8-a7bf-dc3c35abc1e5" providerId="ADAL" clId="{F4C0D586-91AC-4070-8CB2-0B517A3F716C}" dt="2023-05-23T01:57:02.769" v="4547" actId="1076"/>
          <ac:spMkLst>
            <pc:docMk/>
            <pc:sldMk cId="2043521522" sldId="326"/>
            <ac:spMk id="6" creationId="{C3A4EEB3-4000-FB9B-B68F-DC2F3FDC0627}"/>
          </ac:spMkLst>
        </pc:spChg>
        <pc:spChg chg="mod">
          <ac:chgData name="Rodrigo Bedoya" userId="f2d08215-5086-4bd8-a7bf-dc3c35abc1e5" providerId="ADAL" clId="{F4C0D586-91AC-4070-8CB2-0B517A3F716C}" dt="2023-05-23T01:57:23.021" v="4550" actId="255"/>
          <ac:spMkLst>
            <pc:docMk/>
            <pc:sldMk cId="2043521522" sldId="326"/>
            <ac:spMk id="289" creationId="{00000000-0000-0000-0000-000000000000}"/>
          </ac:spMkLst>
        </pc:spChg>
      </pc:sldChg>
      <pc:sldChg chg="addSp delSp modSp mod modAnim">
        <pc:chgData name="Rodrigo Bedoya" userId="f2d08215-5086-4bd8-a7bf-dc3c35abc1e5" providerId="ADAL" clId="{F4C0D586-91AC-4070-8CB2-0B517A3F716C}" dt="2023-05-23T02:08:12.988" v="4557" actId="20577"/>
        <pc:sldMkLst>
          <pc:docMk/>
          <pc:sldMk cId="836616627" sldId="328"/>
        </pc:sldMkLst>
        <pc:spChg chg="add del mod">
          <ac:chgData name="Rodrigo Bedoya" userId="f2d08215-5086-4bd8-a7bf-dc3c35abc1e5" providerId="ADAL" clId="{F4C0D586-91AC-4070-8CB2-0B517A3F716C}" dt="2023-05-23T01:25:02.851" v="3319" actId="478"/>
          <ac:spMkLst>
            <pc:docMk/>
            <pc:sldMk cId="836616627" sldId="328"/>
            <ac:spMk id="3" creationId="{21061F9A-D72F-FCDE-E680-D0B858636656}"/>
          </ac:spMkLst>
        </pc:spChg>
        <pc:spChg chg="add mod">
          <ac:chgData name="Rodrigo Bedoya" userId="f2d08215-5086-4bd8-a7bf-dc3c35abc1e5" providerId="ADAL" clId="{F4C0D586-91AC-4070-8CB2-0B517A3F716C}" dt="2023-05-23T01:29:24.281" v="3362" actId="21"/>
          <ac:spMkLst>
            <pc:docMk/>
            <pc:sldMk cId="836616627" sldId="328"/>
            <ac:spMk id="4" creationId="{B1E7CBF0-E45A-55F3-EE01-4C9E89D5BA6A}"/>
          </ac:spMkLst>
        </pc:spChg>
        <pc:spChg chg="mod">
          <ac:chgData name="Rodrigo Bedoya" userId="f2d08215-5086-4bd8-a7bf-dc3c35abc1e5" providerId="ADAL" clId="{F4C0D586-91AC-4070-8CB2-0B517A3F716C}" dt="2023-05-23T01:33:28.087" v="3525" actId="20577"/>
          <ac:spMkLst>
            <pc:docMk/>
            <pc:sldMk cId="836616627" sldId="328"/>
            <ac:spMk id="274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3T02:08:12.988" v="4557" actId="20577"/>
          <ac:spMkLst>
            <pc:docMk/>
            <pc:sldMk cId="836616627" sldId="328"/>
            <ac:spMk id="275" creationId="{00000000-0000-0000-0000-000000000000}"/>
          </ac:spMkLst>
        </pc:spChg>
        <pc:picChg chg="mod">
          <ac:chgData name="Rodrigo Bedoya" userId="f2d08215-5086-4bd8-a7bf-dc3c35abc1e5" providerId="ADAL" clId="{F4C0D586-91AC-4070-8CB2-0B517A3F716C}" dt="2023-05-23T01:31:38.644" v="3441" actId="14100"/>
          <ac:picMkLst>
            <pc:docMk/>
            <pc:sldMk cId="836616627" sldId="328"/>
            <ac:picMk id="5126" creationId="{38393EBD-B7C4-6B5D-52D8-7331155535F0}"/>
          </ac:picMkLst>
        </pc:picChg>
      </pc:sldChg>
      <pc:sldChg chg="addSp modSp add mod modAnim">
        <pc:chgData name="Rodrigo Bedoya" userId="f2d08215-5086-4bd8-a7bf-dc3c35abc1e5" providerId="ADAL" clId="{F4C0D586-91AC-4070-8CB2-0B517A3F716C}" dt="2023-05-23T00:40:53.002" v="2773" actId="20577"/>
        <pc:sldMkLst>
          <pc:docMk/>
          <pc:sldMk cId="2897375051" sldId="329"/>
        </pc:sldMkLst>
        <pc:spChg chg="add mod">
          <ac:chgData name="Rodrigo Bedoya" userId="f2d08215-5086-4bd8-a7bf-dc3c35abc1e5" providerId="ADAL" clId="{F4C0D586-91AC-4070-8CB2-0B517A3F716C}" dt="2023-05-22T14:13:53.204" v="890" actId="21"/>
          <ac:spMkLst>
            <pc:docMk/>
            <pc:sldMk cId="2897375051" sldId="329"/>
            <ac:spMk id="2" creationId="{58CAFE43-0C20-771C-6994-786835189C66}"/>
          </ac:spMkLst>
        </pc:spChg>
        <pc:spChg chg="add mod">
          <ac:chgData name="Rodrigo Bedoya" userId="f2d08215-5086-4bd8-a7bf-dc3c35abc1e5" providerId="ADAL" clId="{F4C0D586-91AC-4070-8CB2-0B517A3F716C}" dt="2023-05-22T14:16:54.891" v="945" actId="21"/>
          <ac:spMkLst>
            <pc:docMk/>
            <pc:sldMk cId="2897375051" sldId="329"/>
            <ac:spMk id="3" creationId="{ACC25D85-C625-9266-FA24-0D121A247987}"/>
          </ac:spMkLst>
        </pc:spChg>
        <pc:spChg chg="add mod">
          <ac:chgData name="Rodrigo Bedoya" userId="f2d08215-5086-4bd8-a7bf-dc3c35abc1e5" providerId="ADAL" clId="{F4C0D586-91AC-4070-8CB2-0B517A3F716C}" dt="2023-05-22T21:23:07.133" v="2169" actId="21"/>
          <ac:spMkLst>
            <pc:docMk/>
            <pc:sldMk cId="2897375051" sldId="329"/>
            <ac:spMk id="4" creationId="{DF80BEA5-A988-7067-CB3D-5937C6FC0D31}"/>
          </ac:spMkLst>
        </pc:spChg>
        <pc:spChg chg="mod">
          <ac:chgData name="Rodrigo Bedoya" userId="f2d08215-5086-4bd8-a7bf-dc3c35abc1e5" providerId="ADAL" clId="{F4C0D586-91AC-4070-8CB2-0B517A3F716C}" dt="2023-05-22T21:23:52.343" v="2257" actId="1076"/>
          <ac:spMkLst>
            <pc:docMk/>
            <pc:sldMk cId="2897375051" sldId="329"/>
            <ac:spMk id="274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3T00:40:53.002" v="2773" actId="20577"/>
          <ac:spMkLst>
            <pc:docMk/>
            <pc:sldMk cId="2897375051" sldId="329"/>
            <ac:spMk id="275" creationId="{00000000-0000-0000-0000-000000000000}"/>
          </ac:spMkLst>
        </pc:spChg>
      </pc:sldChg>
      <pc:sldChg chg="addSp delSp modSp add mod modAnim">
        <pc:chgData name="Rodrigo Bedoya" userId="f2d08215-5086-4bd8-a7bf-dc3c35abc1e5" providerId="ADAL" clId="{F4C0D586-91AC-4070-8CB2-0B517A3F716C}" dt="2023-05-23T00:22:50.651" v="2613" actId="1076"/>
        <pc:sldMkLst>
          <pc:docMk/>
          <pc:sldMk cId="530747716" sldId="330"/>
        </pc:sldMkLst>
        <pc:spChg chg="add mod">
          <ac:chgData name="Rodrigo Bedoya" userId="f2d08215-5086-4bd8-a7bf-dc3c35abc1e5" providerId="ADAL" clId="{F4C0D586-91AC-4070-8CB2-0B517A3F716C}" dt="2023-05-22T14:20:18.920" v="1055" actId="21"/>
          <ac:spMkLst>
            <pc:docMk/>
            <pc:sldMk cId="530747716" sldId="330"/>
            <ac:spMk id="4" creationId="{4FD23591-38C9-4859-7BFB-FE5F426F9459}"/>
          </ac:spMkLst>
        </pc:spChg>
        <pc:spChg chg="add del mod">
          <ac:chgData name="Rodrigo Bedoya" userId="f2d08215-5086-4bd8-a7bf-dc3c35abc1e5" providerId="ADAL" clId="{F4C0D586-91AC-4070-8CB2-0B517A3F716C}" dt="2023-05-22T14:20:01.456" v="1054"/>
          <ac:spMkLst>
            <pc:docMk/>
            <pc:sldMk cId="530747716" sldId="330"/>
            <ac:spMk id="5" creationId="{1DE969C1-DA6C-F7D7-1E7B-776E5BA92EA2}"/>
          </ac:spMkLst>
        </pc:spChg>
        <pc:spChg chg="mod">
          <ac:chgData name="Rodrigo Bedoya" userId="f2d08215-5086-4bd8-a7bf-dc3c35abc1e5" providerId="ADAL" clId="{F4C0D586-91AC-4070-8CB2-0B517A3F716C}" dt="2023-05-23T00:22:50.651" v="2613" actId="1076"/>
          <ac:spMkLst>
            <pc:docMk/>
            <pc:sldMk cId="530747716" sldId="330"/>
            <ac:spMk id="274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2T21:12:54.831" v="1938" actId="20577"/>
          <ac:spMkLst>
            <pc:docMk/>
            <pc:sldMk cId="530747716" sldId="330"/>
            <ac:spMk id="275" creationId="{00000000-0000-0000-0000-000000000000}"/>
          </ac:spMkLst>
        </pc:spChg>
      </pc:sldChg>
      <pc:sldChg chg="addSp delSp modSp add mod">
        <pc:chgData name="Rodrigo Bedoya" userId="f2d08215-5086-4bd8-a7bf-dc3c35abc1e5" providerId="ADAL" clId="{F4C0D586-91AC-4070-8CB2-0B517A3F716C}" dt="2023-05-22T21:15:15.635" v="1991" actId="20577"/>
        <pc:sldMkLst>
          <pc:docMk/>
          <pc:sldMk cId="339032248" sldId="331"/>
        </pc:sldMkLst>
        <pc:spChg chg="add mod">
          <ac:chgData name="Rodrigo Bedoya" userId="f2d08215-5086-4bd8-a7bf-dc3c35abc1e5" providerId="ADAL" clId="{F4C0D586-91AC-4070-8CB2-0B517A3F716C}" dt="2023-05-22T14:45:28.062" v="1442" actId="478"/>
          <ac:spMkLst>
            <pc:docMk/>
            <pc:sldMk cId="339032248" sldId="331"/>
            <ac:spMk id="6" creationId="{A4FC1F2C-FD8E-ECA1-6D0F-BBACC46E0447}"/>
          </ac:spMkLst>
        </pc:spChg>
        <pc:spChg chg="add del mod">
          <ac:chgData name="Rodrigo Bedoya" userId="f2d08215-5086-4bd8-a7bf-dc3c35abc1e5" providerId="ADAL" clId="{F4C0D586-91AC-4070-8CB2-0B517A3F716C}" dt="2023-05-22T20:43:08.094" v="1618" actId="478"/>
          <ac:spMkLst>
            <pc:docMk/>
            <pc:sldMk cId="339032248" sldId="331"/>
            <ac:spMk id="10" creationId="{F0FAF1E1-6085-CFF5-B9E1-2E549C788A86}"/>
          </ac:spMkLst>
        </pc:spChg>
        <pc:spChg chg="add mod">
          <ac:chgData name="Rodrigo Bedoya" userId="f2d08215-5086-4bd8-a7bf-dc3c35abc1e5" providerId="ADAL" clId="{F4C0D586-91AC-4070-8CB2-0B517A3F716C}" dt="2023-05-22T20:42:01.291" v="1615" actId="207"/>
          <ac:spMkLst>
            <pc:docMk/>
            <pc:sldMk cId="339032248" sldId="331"/>
            <ac:spMk id="13" creationId="{8E3C6EF3-C350-3578-5C1C-F1DE5DEEC694}"/>
          </ac:spMkLst>
        </pc:spChg>
        <pc:spChg chg="add mod">
          <ac:chgData name="Rodrigo Bedoya" userId="f2d08215-5086-4bd8-a7bf-dc3c35abc1e5" providerId="ADAL" clId="{F4C0D586-91AC-4070-8CB2-0B517A3F716C}" dt="2023-05-22T20:42:47.098" v="1617" actId="207"/>
          <ac:spMkLst>
            <pc:docMk/>
            <pc:sldMk cId="339032248" sldId="331"/>
            <ac:spMk id="14" creationId="{9FF24258-8825-F8BD-5467-9F2A24207F21}"/>
          </ac:spMkLst>
        </pc:spChg>
        <pc:spChg chg="mod">
          <ac:chgData name="Rodrigo Bedoya" userId="f2d08215-5086-4bd8-a7bf-dc3c35abc1e5" providerId="ADAL" clId="{F4C0D586-91AC-4070-8CB2-0B517A3F716C}" dt="2023-05-22T21:15:15.635" v="1991" actId="20577"/>
          <ac:spMkLst>
            <pc:docMk/>
            <pc:sldMk cId="339032248" sldId="331"/>
            <ac:spMk id="274" creationId="{00000000-0000-0000-0000-000000000000}"/>
          </ac:spMkLst>
        </pc:spChg>
        <pc:spChg chg="del mod">
          <ac:chgData name="Rodrigo Bedoya" userId="f2d08215-5086-4bd8-a7bf-dc3c35abc1e5" providerId="ADAL" clId="{F4C0D586-91AC-4070-8CB2-0B517A3F716C}" dt="2023-05-22T14:45:28.062" v="1442" actId="478"/>
          <ac:spMkLst>
            <pc:docMk/>
            <pc:sldMk cId="339032248" sldId="331"/>
            <ac:spMk id="275" creationId="{00000000-0000-0000-0000-000000000000}"/>
          </ac:spMkLst>
        </pc:spChg>
        <pc:picChg chg="add del mod">
          <ac:chgData name="Rodrigo Bedoya" userId="f2d08215-5086-4bd8-a7bf-dc3c35abc1e5" providerId="ADAL" clId="{F4C0D586-91AC-4070-8CB2-0B517A3F716C}" dt="2023-05-22T20:40:09.859" v="1607" actId="478"/>
          <ac:picMkLst>
            <pc:docMk/>
            <pc:sldMk cId="339032248" sldId="331"/>
            <ac:picMk id="8" creationId="{BE362342-EF2F-FF99-4DD0-0EC64510C2CD}"/>
          </ac:picMkLst>
        </pc:picChg>
        <pc:picChg chg="add mod">
          <ac:chgData name="Rodrigo Bedoya" userId="f2d08215-5086-4bd8-a7bf-dc3c35abc1e5" providerId="ADAL" clId="{F4C0D586-91AC-4070-8CB2-0B517A3F716C}" dt="2023-05-22T20:40:30.191" v="1613" actId="14100"/>
          <ac:picMkLst>
            <pc:docMk/>
            <pc:sldMk cId="339032248" sldId="331"/>
            <ac:picMk id="12" creationId="{3DDBF4F2-E747-0572-48CD-EAA32F23D42C}"/>
          </ac:picMkLst>
        </pc:picChg>
        <pc:picChg chg="mod">
          <ac:chgData name="Rodrigo Bedoya" userId="f2d08215-5086-4bd8-a7bf-dc3c35abc1e5" providerId="ADAL" clId="{F4C0D586-91AC-4070-8CB2-0B517A3F716C}" dt="2023-05-22T20:47:47" v="1621" actId="14100"/>
          <ac:picMkLst>
            <pc:docMk/>
            <pc:sldMk cId="339032248" sldId="331"/>
            <ac:picMk id="5126" creationId="{38393EBD-B7C4-6B5D-52D8-7331155535F0}"/>
          </ac:picMkLst>
        </pc:picChg>
      </pc:sldChg>
      <pc:sldChg chg="addSp delSp modSp add mod">
        <pc:chgData name="Rodrigo Bedoya" userId="f2d08215-5086-4bd8-a7bf-dc3c35abc1e5" providerId="ADAL" clId="{F4C0D586-91AC-4070-8CB2-0B517A3F716C}" dt="2023-05-22T21:17:02.258" v="2003" actId="14100"/>
        <pc:sldMkLst>
          <pc:docMk/>
          <pc:sldMk cId="2923383811" sldId="332"/>
        </pc:sldMkLst>
        <pc:spChg chg="add mod">
          <ac:chgData name="Rodrigo Bedoya" userId="f2d08215-5086-4bd8-a7bf-dc3c35abc1e5" providerId="ADAL" clId="{F4C0D586-91AC-4070-8CB2-0B517A3F716C}" dt="2023-05-22T20:55:29.301" v="1844" actId="20577"/>
          <ac:spMkLst>
            <pc:docMk/>
            <pc:sldMk cId="2923383811" sldId="332"/>
            <ac:spMk id="12" creationId="{DA65E0E5-AB29-C71D-842F-EBEB745840BC}"/>
          </ac:spMkLst>
        </pc:spChg>
        <pc:spChg chg="add mod">
          <ac:chgData name="Rodrigo Bedoya" userId="f2d08215-5086-4bd8-a7bf-dc3c35abc1e5" providerId="ADAL" clId="{F4C0D586-91AC-4070-8CB2-0B517A3F716C}" dt="2023-05-22T21:16:45.546" v="2002" actId="14100"/>
          <ac:spMkLst>
            <pc:docMk/>
            <pc:sldMk cId="2923383811" sldId="332"/>
            <ac:spMk id="13" creationId="{64F487A6-0FC3-51F9-3F91-FC998289838C}"/>
          </ac:spMkLst>
        </pc:spChg>
        <pc:spChg chg="add mod">
          <ac:chgData name="Rodrigo Bedoya" userId="f2d08215-5086-4bd8-a7bf-dc3c35abc1e5" providerId="ADAL" clId="{F4C0D586-91AC-4070-8CB2-0B517A3F716C}" dt="2023-05-22T21:17:02.258" v="2003" actId="14100"/>
          <ac:spMkLst>
            <pc:docMk/>
            <pc:sldMk cId="2923383811" sldId="332"/>
            <ac:spMk id="14" creationId="{6B90E085-8016-A51E-E8FF-CA9FB1D2DD8B}"/>
          </ac:spMkLst>
        </pc:spChg>
        <pc:spChg chg="mod">
          <ac:chgData name="Rodrigo Bedoya" userId="f2d08215-5086-4bd8-a7bf-dc3c35abc1e5" providerId="ADAL" clId="{F4C0D586-91AC-4070-8CB2-0B517A3F716C}" dt="2023-05-22T20:27:46.804" v="1598" actId="20577"/>
          <ac:spMkLst>
            <pc:docMk/>
            <pc:sldMk cId="2923383811" sldId="332"/>
            <ac:spMk id="274" creationId="{00000000-0000-0000-0000-000000000000}"/>
          </ac:spMkLst>
        </pc:spChg>
        <pc:picChg chg="add del mod">
          <ac:chgData name="Rodrigo Bedoya" userId="f2d08215-5086-4bd8-a7bf-dc3c35abc1e5" providerId="ADAL" clId="{F4C0D586-91AC-4070-8CB2-0B517A3F716C}" dt="2023-05-22T20:37:23.529" v="1600" actId="478"/>
          <ac:picMkLst>
            <pc:docMk/>
            <pc:sldMk cId="2923383811" sldId="332"/>
            <ac:picMk id="7" creationId="{D0DE390E-233B-BADE-C3C8-4C869D9D7811}"/>
          </ac:picMkLst>
        </pc:picChg>
        <pc:picChg chg="del">
          <ac:chgData name="Rodrigo Bedoya" userId="f2d08215-5086-4bd8-a7bf-dc3c35abc1e5" providerId="ADAL" clId="{F4C0D586-91AC-4070-8CB2-0B517A3F716C}" dt="2023-05-22T20:26:22.601" v="1513" actId="478"/>
          <ac:picMkLst>
            <pc:docMk/>
            <pc:sldMk cId="2923383811" sldId="332"/>
            <ac:picMk id="8" creationId="{BE362342-EF2F-FF99-4DD0-0EC64510C2CD}"/>
          </ac:picMkLst>
        </pc:picChg>
        <pc:picChg chg="add mod">
          <ac:chgData name="Rodrigo Bedoya" userId="f2d08215-5086-4bd8-a7bf-dc3c35abc1e5" providerId="ADAL" clId="{F4C0D586-91AC-4070-8CB2-0B517A3F716C}" dt="2023-05-22T20:37:45.379" v="1606" actId="14100"/>
          <ac:picMkLst>
            <pc:docMk/>
            <pc:sldMk cId="2923383811" sldId="332"/>
            <ac:picMk id="11" creationId="{3BB1D02B-AC17-839B-EB03-A53161874CE7}"/>
          </ac:picMkLst>
        </pc:picChg>
        <pc:picChg chg="del">
          <ac:chgData name="Rodrigo Bedoya" userId="f2d08215-5086-4bd8-a7bf-dc3c35abc1e5" providerId="ADAL" clId="{F4C0D586-91AC-4070-8CB2-0B517A3F716C}" dt="2023-05-22T20:48:08.826" v="1622" actId="478"/>
          <ac:picMkLst>
            <pc:docMk/>
            <pc:sldMk cId="2923383811" sldId="332"/>
            <ac:picMk id="5126" creationId="{38393EBD-B7C4-6B5D-52D8-7331155535F0}"/>
          </ac:picMkLst>
        </pc:picChg>
      </pc:sldChg>
      <pc:sldChg chg="addSp modSp add mod modAnim">
        <pc:chgData name="Rodrigo Bedoya" userId="f2d08215-5086-4bd8-a7bf-dc3c35abc1e5" providerId="ADAL" clId="{F4C0D586-91AC-4070-8CB2-0B517A3F716C}" dt="2023-05-23T01:11:36.730" v="2871" actId="20577"/>
        <pc:sldMkLst>
          <pc:docMk/>
          <pc:sldMk cId="2364527667" sldId="333"/>
        </pc:sldMkLst>
        <pc:spChg chg="add mod">
          <ac:chgData name="Rodrigo Bedoya" userId="f2d08215-5086-4bd8-a7bf-dc3c35abc1e5" providerId="ADAL" clId="{F4C0D586-91AC-4070-8CB2-0B517A3F716C}" dt="2023-05-22T21:28:37.657" v="2295" actId="21"/>
          <ac:spMkLst>
            <pc:docMk/>
            <pc:sldMk cId="2364527667" sldId="333"/>
            <ac:spMk id="5" creationId="{3BDD7568-A2F7-852D-0A8C-32E13E8CB804}"/>
          </ac:spMkLst>
        </pc:spChg>
        <pc:spChg chg="mod">
          <ac:chgData name="Rodrigo Bedoya" userId="f2d08215-5086-4bd8-a7bf-dc3c35abc1e5" providerId="ADAL" clId="{F4C0D586-91AC-4070-8CB2-0B517A3F716C}" dt="2023-05-23T00:21:03.365" v="2606" actId="1076"/>
          <ac:spMkLst>
            <pc:docMk/>
            <pc:sldMk cId="2364527667" sldId="333"/>
            <ac:spMk id="274" creationId="{00000000-0000-0000-0000-000000000000}"/>
          </ac:spMkLst>
        </pc:spChg>
        <pc:spChg chg="mod">
          <ac:chgData name="Rodrigo Bedoya" userId="f2d08215-5086-4bd8-a7bf-dc3c35abc1e5" providerId="ADAL" clId="{F4C0D586-91AC-4070-8CB2-0B517A3F716C}" dt="2023-05-23T01:11:36.730" v="2871" actId="20577"/>
          <ac:spMkLst>
            <pc:docMk/>
            <pc:sldMk cId="2364527667" sldId="333"/>
            <ac:spMk id="27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Emitidas%20Cedidas%20Latam%202018%202022%20Vida%20No%20Vi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Emitidas%20Cedidas%20Latam%202018%202022%20Vida%20No%20Vi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Emitidas%20Cedidas%20Latam%202018%202022%20Vida%20No%20Vid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Emitidas%20Cedidas%20Latam%202018%202022%20Vida%20No%20Vi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Cedidas%20No%20Vida%2021-2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Cedidas%20No%20Vida%2021-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Cedidas%20No%20Vida%2021-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nica\Downloads\Primas%20Cedidas%20No%20Vida%2021-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VIDA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Sheet1!$B$6:$F$6</c:f>
              <c:numCache>
                <c:formatCode>_ * #,##0_ ;_ * \-#,##0_ ;_ * "-"??_ ;_ @_ </c:formatCode>
                <c:ptCount val="5"/>
                <c:pt idx="0">
                  <c:v>101938609.40287095</c:v>
                </c:pt>
                <c:pt idx="1">
                  <c:v>105515721.99741052</c:v>
                </c:pt>
                <c:pt idx="2">
                  <c:v>87877058.479548678</c:v>
                </c:pt>
                <c:pt idx="3">
                  <c:v>97531010.568696231</c:v>
                </c:pt>
                <c:pt idx="4">
                  <c:v>106394785.71829978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4-9C4F-ADCF-40937C62E8C4}"/>
            </c:ext>
          </c:extLst>
        </c:ser>
        <c:ser>
          <c:idx val="1"/>
          <c:order val="1"/>
          <c:tx>
            <c:v>NO VIDA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Sheet1!$B$7:$F$7</c:f>
              <c:numCache>
                <c:formatCode>_ * #,##0_ ;_ * \-#,##0_ ;_ * "-"??_ ;_ @_ </c:formatCode>
                <c:ptCount val="5"/>
                <c:pt idx="0">
                  <c:v>54495136.900226124</c:v>
                </c:pt>
                <c:pt idx="1">
                  <c:v>54175621.771147013</c:v>
                </c:pt>
                <c:pt idx="2">
                  <c:v>48693499.97312279</c:v>
                </c:pt>
                <c:pt idx="3">
                  <c:v>55076283.691200159</c:v>
                </c:pt>
                <c:pt idx="4">
                  <c:v>61983949.336931787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D4-9C4F-ADCF-40937C62E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162079"/>
        <c:axId val="410483295"/>
      </c:barChart>
      <c:catAx>
        <c:axId val="47216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10483295"/>
        <c:crosses val="autoZero"/>
        <c:auto val="1"/>
        <c:lblAlgn val="ctr"/>
        <c:lblOffset val="100"/>
        <c:noMultiLvlLbl val="0"/>
      </c:catAx>
      <c:valAx>
        <c:axId val="41048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216207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43402431125854E-2"/>
          <c:y val="3.1358885017421602E-2"/>
          <c:w val="0.93751319513774833"/>
          <c:h val="0.92334494773519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Sheet1!$B$9:$F$9</c:f>
              <c:numCache>
                <c:formatCode>_ * #,##0_ ;_ * \-#,##0_ ;_ * "-"??_ ;_ @_ </c:formatCode>
                <c:ptCount val="5"/>
                <c:pt idx="0">
                  <c:v>3610260.2390915821</c:v>
                </c:pt>
                <c:pt idx="1">
                  <c:v>3895842.1648178375</c:v>
                </c:pt>
                <c:pt idx="2">
                  <c:v>3546540.4866028936</c:v>
                </c:pt>
                <c:pt idx="3">
                  <c:v>3612204.1011956041</c:v>
                </c:pt>
                <c:pt idx="4">
                  <c:v>4114161.9095454561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3-C94B-AF30-18E9958D1087}"/>
            </c:ext>
          </c:extLst>
        </c:ser>
        <c:ser>
          <c:idx val="1"/>
          <c:order val="1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Sheet1!$B$10:$F$10</c:f>
              <c:numCache>
                <c:formatCode>_ * #,##0_ ;_ * \-#,##0_ ;_ * "-"??_ ;_ @_ </c:formatCode>
                <c:ptCount val="5"/>
                <c:pt idx="0">
                  <c:v>13957115.055891883</c:v>
                </c:pt>
                <c:pt idx="1">
                  <c:v>15580168.590875566</c:v>
                </c:pt>
                <c:pt idx="2">
                  <c:v>15443717.989532657</c:v>
                </c:pt>
                <c:pt idx="3">
                  <c:v>18432572.73894497</c:v>
                </c:pt>
                <c:pt idx="4">
                  <c:v>20419926.166836672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3-C94B-AF30-18E9958D1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162079"/>
        <c:axId val="410483295"/>
      </c:barChart>
      <c:catAx>
        <c:axId val="4721620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0483295"/>
        <c:crosses val="autoZero"/>
        <c:auto val="1"/>
        <c:lblAlgn val="ctr"/>
        <c:lblOffset val="100"/>
        <c:noMultiLvlLbl val="0"/>
      </c:catAx>
      <c:valAx>
        <c:axId val="410483295"/>
        <c:scaling>
          <c:orientation val="minMax"/>
          <c:max val="180000000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4721620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Primas Emitidas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Sheet1!$B$6:$F$6</c:f>
              <c:numCache>
                <c:formatCode>_ * #,##0_ ;_ * \-#,##0_ ;_ * "-"??_ ;_ @_ </c:formatCode>
                <c:ptCount val="5"/>
                <c:pt idx="0">
                  <c:v>101938609.40287095</c:v>
                </c:pt>
                <c:pt idx="1">
                  <c:v>105515721.99741052</c:v>
                </c:pt>
                <c:pt idx="2">
                  <c:v>87877058.479548678</c:v>
                </c:pt>
                <c:pt idx="3">
                  <c:v>97531010.568696231</c:v>
                </c:pt>
                <c:pt idx="4">
                  <c:v>106394785.71829978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7-F743-A549-3CF3F9B80F87}"/>
            </c:ext>
          </c:extLst>
        </c:ser>
        <c:ser>
          <c:idx val="1"/>
          <c:order val="1"/>
          <c:tx>
            <c:v>Primas Cedidas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Sheet1!$B$9:$F$9</c:f>
              <c:numCache>
                <c:formatCode>_ * #,##0_ ;_ * \-#,##0_ ;_ * "-"??_ ;_ @_ </c:formatCode>
                <c:ptCount val="5"/>
                <c:pt idx="0">
                  <c:v>3610260.2390915821</c:v>
                </c:pt>
                <c:pt idx="1">
                  <c:v>3895842.1648178375</c:v>
                </c:pt>
                <c:pt idx="2">
                  <c:v>3546540.4866028936</c:v>
                </c:pt>
                <c:pt idx="3">
                  <c:v>3612204.1011956041</c:v>
                </c:pt>
                <c:pt idx="4">
                  <c:v>4114161.9095454561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7-F743-A549-3CF3F9B80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0"/>
        <c:axId val="472162079"/>
        <c:axId val="410483295"/>
      </c:barChart>
      <c:lineChart>
        <c:grouping val="standard"/>
        <c:varyColors val="0"/>
        <c:ser>
          <c:idx val="2"/>
          <c:order val="2"/>
          <c:tx>
            <c:v>% Cesión</c:v>
          </c:tx>
          <c:spPr>
            <a:ln w="28575" cap="rnd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Sheet1!$B$12:$F$12</c:f>
              <c:numCache>
                <c:formatCode>0.00%</c:formatCode>
                <c:ptCount val="5"/>
                <c:pt idx="0">
                  <c:v>3.5416024019157402E-2</c:v>
                </c:pt>
                <c:pt idx="1">
                  <c:v>3.6921911645673489E-2</c:v>
                </c:pt>
                <c:pt idx="2">
                  <c:v>4.0357979067179035E-2</c:v>
                </c:pt>
                <c:pt idx="3">
                  <c:v>3.7036467479759562E-2</c:v>
                </c:pt>
                <c:pt idx="4">
                  <c:v>3.8668830260521168E-2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67-F743-A549-3CF3F9B80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352511"/>
        <c:axId val="422318319"/>
      </c:lineChart>
      <c:catAx>
        <c:axId val="47216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10483295"/>
        <c:crosses val="autoZero"/>
        <c:auto val="1"/>
        <c:lblAlgn val="ctr"/>
        <c:lblOffset val="100"/>
        <c:noMultiLvlLbl val="0"/>
      </c:catAx>
      <c:valAx>
        <c:axId val="41048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21620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</c:dispUnitsLbl>
        </c:dispUnits>
      </c:valAx>
      <c:valAx>
        <c:axId val="422318319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22352511"/>
        <c:crosses val="max"/>
        <c:crossBetween val="between"/>
      </c:valAx>
      <c:catAx>
        <c:axId val="422352511"/>
        <c:scaling>
          <c:orientation val="minMax"/>
        </c:scaling>
        <c:delete val="1"/>
        <c:axPos val="b"/>
        <c:majorTickMark val="out"/>
        <c:minorTickMark val="none"/>
        <c:tickLblPos val="nextTo"/>
        <c:crossAx val="422318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Primas Emitidas</c:v>
          </c:tx>
          <c:spPr>
            <a:solidFill>
              <a:srgbClr val="619DD1"/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Sheet1!$B$7:$F$7</c:f>
              <c:numCache>
                <c:formatCode>_ * #,##0_ ;_ * \-#,##0_ ;_ * "-"??_ ;_ @_ </c:formatCode>
                <c:ptCount val="5"/>
                <c:pt idx="0">
                  <c:v>54495136.900226124</c:v>
                </c:pt>
                <c:pt idx="1">
                  <c:v>54175621.771147013</c:v>
                </c:pt>
                <c:pt idx="2">
                  <c:v>48693499.97312279</c:v>
                </c:pt>
                <c:pt idx="3">
                  <c:v>55076283.691200159</c:v>
                </c:pt>
                <c:pt idx="4">
                  <c:v>61983949.336931787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B-3345-A515-A60F2C4F5129}"/>
            </c:ext>
          </c:extLst>
        </c:ser>
        <c:ser>
          <c:idx val="1"/>
          <c:order val="1"/>
          <c:tx>
            <c:v>Primas Cedidas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Sheet1!$B$10:$F$10</c:f>
              <c:numCache>
                <c:formatCode>_ * #,##0_ ;_ * \-#,##0_ ;_ * "-"??_ ;_ @_ </c:formatCode>
                <c:ptCount val="5"/>
                <c:pt idx="0">
                  <c:v>13957115.055891883</c:v>
                </c:pt>
                <c:pt idx="1">
                  <c:v>15580168.590875566</c:v>
                </c:pt>
                <c:pt idx="2">
                  <c:v>15443717.989532657</c:v>
                </c:pt>
                <c:pt idx="3">
                  <c:v>18432572.73894497</c:v>
                </c:pt>
                <c:pt idx="4">
                  <c:v>20419926.166836672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B-3345-A515-A60F2C4F5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0"/>
        <c:axId val="472162079"/>
        <c:axId val="410483295"/>
      </c:barChart>
      <c:lineChart>
        <c:grouping val="standard"/>
        <c:varyColors val="0"/>
        <c:ser>
          <c:idx val="2"/>
          <c:order val="2"/>
          <c:tx>
            <c:v>% Cesión</c:v>
          </c:tx>
          <c:spPr>
            <a:ln w="28575" cap="rnd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Sheet1!$B$13:$F$13</c:f>
              <c:numCache>
                <c:formatCode>0.00%</c:formatCode>
                <c:ptCount val="5"/>
                <c:pt idx="0">
                  <c:v>0.25611670783478607</c:v>
                </c:pt>
                <c:pt idx="1">
                  <c:v>0.28758633646496129</c:v>
                </c:pt>
                <c:pt idx="2">
                  <c:v>0.31716179773598285</c:v>
                </c:pt>
                <c:pt idx="3">
                  <c:v>0.33467350197940177</c:v>
                </c:pt>
                <c:pt idx="4">
                  <c:v>0.3294389335509782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BB-3345-A515-A60F2C4F5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604095"/>
        <c:axId val="476141663"/>
      </c:lineChart>
      <c:catAx>
        <c:axId val="47216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10483295"/>
        <c:crosses val="autoZero"/>
        <c:auto val="1"/>
        <c:lblAlgn val="ctr"/>
        <c:lblOffset val="100"/>
        <c:noMultiLvlLbl val="0"/>
      </c:catAx>
      <c:valAx>
        <c:axId val="410483295"/>
        <c:scaling>
          <c:orientation val="minMax"/>
          <c:max val="1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21620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</c:dispUnitsLbl>
        </c:dispUnits>
      </c:valAx>
      <c:valAx>
        <c:axId val="476141663"/>
        <c:scaling>
          <c:orientation val="minMax"/>
          <c:max val="0.5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21604095"/>
        <c:crosses val="max"/>
        <c:crossBetween val="between"/>
      </c:valAx>
      <c:catAx>
        <c:axId val="421604095"/>
        <c:scaling>
          <c:orientation val="minMax"/>
        </c:scaling>
        <c:delete val="1"/>
        <c:axPos val="b"/>
        <c:majorTickMark val="out"/>
        <c:minorTickMark val="none"/>
        <c:tickLblPos val="nextTo"/>
        <c:crossAx val="476141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Autos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Hoja1!$A$7:$A$24</c:f>
              <c:strCache>
                <c:ptCount val="18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CHI</c:v>
                </c:pt>
                <c:pt idx="4">
                  <c:v>COL</c:v>
                </c:pt>
                <c:pt idx="5">
                  <c:v>CRI</c:v>
                </c:pt>
                <c:pt idx="6">
                  <c:v>DOM</c:v>
                </c:pt>
                <c:pt idx="7">
                  <c:v>ECU</c:v>
                </c:pt>
                <c:pt idx="8">
                  <c:v>GUA</c:v>
                </c:pt>
                <c:pt idx="9">
                  <c:v>HON</c:v>
                </c:pt>
                <c:pt idx="10">
                  <c:v>MEX</c:v>
                </c:pt>
                <c:pt idx="11">
                  <c:v>NIC</c:v>
                </c:pt>
                <c:pt idx="12">
                  <c:v>PAN</c:v>
                </c:pt>
                <c:pt idx="13">
                  <c:v>PAR</c:v>
                </c:pt>
                <c:pt idx="14">
                  <c:v>PER</c:v>
                </c:pt>
                <c:pt idx="15">
                  <c:v>SAL</c:v>
                </c:pt>
                <c:pt idx="16">
                  <c:v>URU</c:v>
                </c:pt>
                <c:pt idx="17">
                  <c:v>VEN</c:v>
                </c:pt>
              </c:strCache>
            </c:strRef>
          </c:cat>
          <c:val>
            <c:numRef>
              <c:f>Hoja1!$C$7:$C$24</c:f>
              <c:numCache>
                <c:formatCode>_ * #,##0_ ;_ * \-#,##0_ ;_ * "-"??_ ;_ @_ </c:formatCode>
                <c:ptCount val="18"/>
                <c:pt idx="0">
                  <c:v>184287.16393863602</c:v>
                </c:pt>
                <c:pt idx="1">
                  <c:v>36403.424988422572</c:v>
                </c:pt>
                <c:pt idx="2">
                  <c:v>587746.1173286885</c:v>
                </c:pt>
                <c:pt idx="3">
                  <c:v>55314.471619222175</c:v>
                </c:pt>
                <c:pt idx="4">
                  <c:v>120273.89628577909</c:v>
                </c:pt>
                <c:pt idx="5">
                  <c:v>6604.0399363208089</c:v>
                </c:pt>
                <c:pt idx="6">
                  <c:v>14420.543505393984</c:v>
                </c:pt>
                <c:pt idx="7">
                  <c:v>34187.363969999999</c:v>
                </c:pt>
                <c:pt idx="8">
                  <c:v>31296.804640278497</c:v>
                </c:pt>
                <c:pt idx="9">
                  <c:v>13273.209519934908</c:v>
                </c:pt>
                <c:pt idx="10">
                  <c:v>392853.57810392766</c:v>
                </c:pt>
                <c:pt idx="11">
                  <c:v>5434.4376044568244</c:v>
                </c:pt>
                <c:pt idx="12">
                  <c:v>23732.410000000003</c:v>
                </c:pt>
                <c:pt idx="13">
                  <c:v>15351.67251153667</c:v>
                </c:pt>
                <c:pt idx="14">
                  <c:v>12284.069828035435</c:v>
                </c:pt>
                <c:pt idx="15">
                  <c:v>9496.43</c:v>
                </c:pt>
                <c:pt idx="16">
                  <c:v>2229.9140333935657</c:v>
                </c:pt>
                <c:pt idx="17">
                  <c:v>19323.895902834494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3-4A44-A49E-2309A763AD30}"/>
            </c:ext>
          </c:extLst>
        </c:ser>
        <c:ser>
          <c:idx val="1"/>
          <c:order val="1"/>
          <c:tx>
            <c:v>Daños sin Autos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Hoja1!$A$7:$A$24</c:f>
              <c:strCache>
                <c:ptCount val="18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CHI</c:v>
                </c:pt>
                <c:pt idx="4">
                  <c:v>COL</c:v>
                </c:pt>
                <c:pt idx="5">
                  <c:v>CRI</c:v>
                </c:pt>
                <c:pt idx="6">
                  <c:v>DOM</c:v>
                </c:pt>
                <c:pt idx="7">
                  <c:v>ECU</c:v>
                </c:pt>
                <c:pt idx="8">
                  <c:v>GUA</c:v>
                </c:pt>
                <c:pt idx="9">
                  <c:v>HON</c:v>
                </c:pt>
                <c:pt idx="10">
                  <c:v>MEX</c:v>
                </c:pt>
                <c:pt idx="11">
                  <c:v>NIC</c:v>
                </c:pt>
                <c:pt idx="12">
                  <c:v>PAN</c:v>
                </c:pt>
                <c:pt idx="13">
                  <c:v>PAR</c:v>
                </c:pt>
                <c:pt idx="14">
                  <c:v>PER</c:v>
                </c:pt>
                <c:pt idx="15">
                  <c:v>SAL</c:v>
                </c:pt>
                <c:pt idx="16">
                  <c:v>URU</c:v>
                </c:pt>
                <c:pt idx="17">
                  <c:v>VEN</c:v>
                </c:pt>
              </c:strCache>
            </c:strRef>
          </c:cat>
          <c:val>
            <c:numRef>
              <c:f>Hoja1!$E$7:$E$24</c:f>
              <c:numCache>
                <c:formatCode>_ * #,##0_ ;_ * \-#,##0_ ;_ * "-"??_ ;_ @_ </c:formatCode>
                <c:ptCount val="18"/>
                <c:pt idx="0">
                  <c:v>1369664.4399490755</c:v>
                </c:pt>
                <c:pt idx="1">
                  <c:v>146232.70942402314</c:v>
                </c:pt>
                <c:pt idx="2">
                  <c:v>3768518.2682365775</c:v>
                </c:pt>
                <c:pt idx="3">
                  <c:v>2482234.3123890255</c:v>
                </c:pt>
                <c:pt idx="4">
                  <c:v>1340543.9705898738</c:v>
                </c:pt>
                <c:pt idx="5">
                  <c:v>232536.44099583058</c:v>
                </c:pt>
                <c:pt idx="6">
                  <c:v>458561.42646414327</c:v>
                </c:pt>
                <c:pt idx="7">
                  <c:v>558627.64830999996</c:v>
                </c:pt>
                <c:pt idx="8">
                  <c:v>221969.08876740589</c:v>
                </c:pt>
                <c:pt idx="9">
                  <c:v>129104.57471563382</c:v>
                </c:pt>
                <c:pt idx="10">
                  <c:v>4360459.6789873764</c:v>
                </c:pt>
                <c:pt idx="11">
                  <c:v>74438.494986072415</c:v>
                </c:pt>
                <c:pt idx="12">
                  <c:v>333640.51300000004</c:v>
                </c:pt>
                <c:pt idx="13">
                  <c:v>89151.259651237968</c:v>
                </c:pt>
                <c:pt idx="14">
                  <c:v>791984.8202188639</c:v>
                </c:pt>
                <c:pt idx="15">
                  <c:v>162935.30000000002</c:v>
                </c:pt>
                <c:pt idx="16">
                  <c:v>113014.04886716951</c:v>
                </c:pt>
                <c:pt idx="17">
                  <c:v>100129.58865030008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3-4A44-A49E-2309A763AD30}"/>
            </c:ext>
          </c:extLst>
        </c:ser>
        <c:ser>
          <c:idx val="2"/>
          <c:order val="2"/>
          <c:tx>
            <c:v>Fianzas y Crédito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Hoja1!$A$7:$A$24</c:f>
              <c:strCache>
                <c:ptCount val="18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CHI</c:v>
                </c:pt>
                <c:pt idx="4">
                  <c:v>COL</c:v>
                </c:pt>
                <c:pt idx="5">
                  <c:v>CRI</c:v>
                </c:pt>
                <c:pt idx="6">
                  <c:v>DOM</c:v>
                </c:pt>
                <c:pt idx="7">
                  <c:v>ECU</c:v>
                </c:pt>
                <c:pt idx="8">
                  <c:v>GUA</c:v>
                </c:pt>
                <c:pt idx="9">
                  <c:v>HON</c:v>
                </c:pt>
                <c:pt idx="10">
                  <c:v>MEX</c:v>
                </c:pt>
                <c:pt idx="11">
                  <c:v>NIC</c:v>
                </c:pt>
                <c:pt idx="12">
                  <c:v>PAN</c:v>
                </c:pt>
                <c:pt idx="13">
                  <c:v>PAR</c:v>
                </c:pt>
                <c:pt idx="14">
                  <c:v>PER</c:v>
                </c:pt>
                <c:pt idx="15">
                  <c:v>SAL</c:v>
                </c:pt>
                <c:pt idx="16">
                  <c:v>URU</c:v>
                </c:pt>
                <c:pt idx="17">
                  <c:v>VEN</c:v>
                </c:pt>
              </c:strCache>
            </c:strRef>
          </c:cat>
          <c:val>
            <c:numRef>
              <c:f>Hoja1!$G$7:$G$24</c:f>
              <c:numCache>
                <c:formatCode>_ * #,##0_ ;_ * \-#,##0_ ;_ * "-"??_ ;_ @_ </c:formatCode>
                <c:ptCount val="18"/>
                <c:pt idx="0">
                  <c:v>140560.41878506439</c:v>
                </c:pt>
                <c:pt idx="1">
                  <c:v>14506.345377713456</c:v>
                </c:pt>
                <c:pt idx="2">
                  <c:v>638519.6407625092</c:v>
                </c:pt>
                <c:pt idx="3">
                  <c:v>170981.89701586569</c:v>
                </c:pt>
                <c:pt idx="4">
                  <c:v>272865.23046769737</c:v>
                </c:pt>
                <c:pt idx="5">
                  <c:v>3236.7574332459212</c:v>
                </c:pt>
                <c:pt idx="6">
                  <c:v>17954.080810670424</c:v>
                </c:pt>
                <c:pt idx="7">
                  <c:v>53531.752079999998</c:v>
                </c:pt>
                <c:pt idx="8">
                  <c:v>20653.171184889117</c:v>
                </c:pt>
                <c:pt idx="9">
                  <c:v>2421.8331977217254</c:v>
                </c:pt>
                <c:pt idx="10">
                  <c:v>540822.40093086637</c:v>
                </c:pt>
                <c:pt idx="11">
                  <c:v>2642.0763231197775</c:v>
                </c:pt>
                <c:pt idx="12">
                  <c:v>86607.061000000002</c:v>
                </c:pt>
                <c:pt idx="13">
                  <c:v>11812.245067417007</c:v>
                </c:pt>
                <c:pt idx="14">
                  <c:v>75509.288692027098</c:v>
                </c:pt>
                <c:pt idx="15">
                  <c:v>25160.130000000005</c:v>
                </c:pt>
                <c:pt idx="16">
                  <c:v>14765.410957888602</c:v>
                </c:pt>
                <c:pt idx="17">
                  <c:v>15506.855256417275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3-4A44-A49E-2309A763AD30}"/>
            </c:ext>
          </c:extLst>
        </c:ser>
        <c:ser>
          <c:idx val="3"/>
          <c:order val="3"/>
          <c:tx>
            <c:v>SOAT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Hoja1!$A$7:$A$24</c:f>
              <c:strCache>
                <c:ptCount val="18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CHI</c:v>
                </c:pt>
                <c:pt idx="4">
                  <c:v>COL</c:v>
                </c:pt>
                <c:pt idx="5">
                  <c:v>CRI</c:v>
                </c:pt>
                <c:pt idx="6">
                  <c:v>DOM</c:v>
                </c:pt>
                <c:pt idx="7">
                  <c:v>ECU</c:v>
                </c:pt>
                <c:pt idx="8">
                  <c:v>GUA</c:v>
                </c:pt>
                <c:pt idx="9">
                  <c:v>HON</c:v>
                </c:pt>
                <c:pt idx="10">
                  <c:v>MEX</c:v>
                </c:pt>
                <c:pt idx="11">
                  <c:v>NIC</c:v>
                </c:pt>
                <c:pt idx="12">
                  <c:v>PAN</c:v>
                </c:pt>
                <c:pt idx="13">
                  <c:v>PAR</c:v>
                </c:pt>
                <c:pt idx="14">
                  <c:v>PER</c:v>
                </c:pt>
                <c:pt idx="15">
                  <c:v>SAL</c:v>
                </c:pt>
                <c:pt idx="16">
                  <c:v>URU</c:v>
                </c:pt>
                <c:pt idx="17">
                  <c:v>VEN</c:v>
                </c:pt>
              </c:strCache>
            </c:strRef>
          </c:cat>
          <c:val>
            <c:numRef>
              <c:f>Hoja1!$I$7:$I$24</c:f>
              <c:numCache>
                <c:formatCode>_ * #,##0_ ;_ * \-#,##0_ ;_ * "-"??_ ;_ @_ </c:formatCode>
                <c:ptCount val="18"/>
                <c:pt idx="1">
                  <c:v>0</c:v>
                </c:pt>
                <c:pt idx="2">
                  <c:v>0</c:v>
                </c:pt>
                <c:pt idx="3">
                  <c:v>620.109971934246</c:v>
                </c:pt>
                <c:pt idx="4">
                  <c:v>188450.93690947694</c:v>
                </c:pt>
                <c:pt idx="5">
                  <c:v>0</c:v>
                </c:pt>
                <c:pt idx="11">
                  <c:v>2210.1428969359335</c:v>
                </c:pt>
                <c:pt idx="14">
                  <c:v>20028.61125586243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3-4A44-A49E-2309A763A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3869647"/>
        <c:axId val="483883471"/>
      </c:barChart>
      <c:catAx>
        <c:axId val="48386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3883471"/>
        <c:crosses val="autoZero"/>
        <c:auto val="1"/>
        <c:lblAlgn val="ctr"/>
        <c:lblOffset val="100"/>
        <c:noMultiLvlLbl val="0"/>
      </c:catAx>
      <c:valAx>
        <c:axId val="48388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386964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Hoja1!$A$7:$A$24</c:f>
              <c:strCache>
                <c:ptCount val="18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CHI</c:v>
                </c:pt>
                <c:pt idx="4">
                  <c:v>COL</c:v>
                </c:pt>
                <c:pt idx="5">
                  <c:v>CRI</c:v>
                </c:pt>
                <c:pt idx="6">
                  <c:v>DOM</c:v>
                </c:pt>
                <c:pt idx="7">
                  <c:v>ECU</c:v>
                </c:pt>
                <c:pt idx="8">
                  <c:v>GUA</c:v>
                </c:pt>
                <c:pt idx="9">
                  <c:v>HON</c:v>
                </c:pt>
                <c:pt idx="10">
                  <c:v>MEX</c:v>
                </c:pt>
                <c:pt idx="11">
                  <c:v>NIC</c:v>
                </c:pt>
                <c:pt idx="12">
                  <c:v>PAN</c:v>
                </c:pt>
                <c:pt idx="13">
                  <c:v>PAR</c:v>
                </c:pt>
                <c:pt idx="14">
                  <c:v>PER</c:v>
                </c:pt>
                <c:pt idx="15">
                  <c:v>SAL</c:v>
                </c:pt>
                <c:pt idx="16">
                  <c:v>URU</c:v>
                </c:pt>
                <c:pt idx="17">
                  <c:v>VEN</c:v>
                </c:pt>
              </c:strCache>
            </c:strRef>
          </c:cat>
          <c:val>
            <c:numRef>
              <c:f>Hoja1!$J$7:$J$24</c:f>
              <c:numCache>
                <c:formatCode>_ * #,##0_ ;_ * \-#,##0_ ;_ * "-"??_ ;_ @_ </c:formatCode>
                <c:ptCount val="18"/>
                <c:pt idx="0">
                  <c:v>1441040.8682938477</c:v>
                </c:pt>
                <c:pt idx="1">
                  <c:v>188027.41248625182</c:v>
                </c:pt>
                <c:pt idx="2">
                  <c:v>3957179.2268720749</c:v>
                </c:pt>
                <c:pt idx="3">
                  <c:v>2553382.9540996468</c:v>
                </c:pt>
                <c:pt idx="4">
                  <c:v>1822576.5972166539</c:v>
                </c:pt>
                <c:pt idx="5">
                  <c:v>220804.12904759761</c:v>
                </c:pt>
                <c:pt idx="6">
                  <c:v>478030.37092857767</c:v>
                </c:pt>
                <c:pt idx="7">
                  <c:v>601992.2350499999</c:v>
                </c:pt>
                <c:pt idx="8">
                  <c:v>252320.60974650801</c:v>
                </c:pt>
                <c:pt idx="9">
                  <c:v>131140.63545915493</c:v>
                </c:pt>
                <c:pt idx="10">
                  <c:v>5231519.3999999994</c:v>
                </c:pt>
                <c:pt idx="11">
                  <c:v>76187.227840909094</c:v>
                </c:pt>
                <c:pt idx="12">
                  <c:v>412041.57800000004</c:v>
                </c:pt>
                <c:pt idx="13">
                  <c:v>110808.55470939375</c:v>
                </c:pt>
                <c:pt idx="14">
                  <c:v>807635.7434043535</c:v>
                </c:pt>
                <c:pt idx="15">
                  <c:v>164954.28000000003</c:v>
                </c:pt>
                <c:pt idx="16">
                  <c:v>113575.16769300681</c:v>
                </c:pt>
                <c:pt idx="17">
                  <c:v>134960.33980955186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6-B24C-B261-94CA21601F4C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Hoja1!$A$7:$A$24</c:f>
              <c:strCache>
                <c:ptCount val="18"/>
                <c:pt idx="0">
                  <c:v>ARG</c:v>
                </c:pt>
                <c:pt idx="1">
                  <c:v>BOL</c:v>
                </c:pt>
                <c:pt idx="2">
                  <c:v>BRA</c:v>
                </c:pt>
                <c:pt idx="3">
                  <c:v>CHI</c:v>
                </c:pt>
                <c:pt idx="4">
                  <c:v>COL</c:v>
                </c:pt>
                <c:pt idx="5">
                  <c:v>CRI</c:v>
                </c:pt>
                <c:pt idx="6">
                  <c:v>DOM</c:v>
                </c:pt>
                <c:pt idx="7">
                  <c:v>ECU</c:v>
                </c:pt>
                <c:pt idx="8">
                  <c:v>GUA</c:v>
                </c:pt>
                <c:pt idx="9">
                  <c:v>HON</c:v>
                </c:pt>
                <c:pt idx="10">
                  <c:v>MEX</c:v>
                </c:pt>
                <c:pt idx="11">
                  <c:v>NIC</c:v>
                </c:pt>
                <c:pt idx="12">
                  <c:v>PAN</c:v>
                </c:pt>
                <c:pt idx="13">
                  <c:v>PAR</c:v>
                </c:pt>
                <c:pt idx="14">
                  <c:v>PER</c:v>
                </c:pt>
                <c:pt idx="15">
                  <c:v>SAL</c:v>
                </c:pt>
                <c:pt idx="16">
                  <c:v>URU</c:v>
                </c:pt>
                <c:pt idx="17">
                  <c:v>VEN</c:v>
                </c:pt>
              </c:strCache>
            </c:strRef>
          </c:cat>
          <c:val>
            <c:numRef>
              <c:f>Hoja1!$K$7:$K$24</c:f>
              <c:numCache>
                <c:formatCode>_ * #,##0_ ;_ * \-#,##0_ ;_ * "-"??_ ;_ @_ </c:formatCode>
                <c:ptCount val="18"/>
                <c:pt idx="0">
                  <c:v>1694512.0226727759</c:v>
                </c:pt>
                <c:pt idx="1">
                  <c:v>197142.47979015915</c:v>
                </c:pt>
                <c:pt idx="2">
                  <c:v>4994784.0263277749</c:v>
                </c:pt>
                <c:pt idx="3">
                  <c:v>2709150.7909960481</c:v>
                </c:pt>
                <c:pt idx="4">
                  <c:v>1922134.0342528273</c:v>
                </c:pt>
                <c:pt idx="5">
                  <c:v>242377.23836539729</c:v>
                </c:pt>
                <c:pt idx="6">
                  <c:v>490936.05078020768</c:v>
                </c:pt>
                <c:pt idx="7">
                  <c:v>646346.76435999991</c:v>
                </c:pt>
                <c:pt idx="8">
                  <c:v>273919.0645925735</c:v>
                </c:pt>
                <c:pt idx="9">
                  <c:v>144799.61743329043</c:v>
                </c:pt>
                <c:pt idx="10">
                  <c:v>5294135.6580221709</c:v>
                </c:pt>
                <c:pt idx="11">
                  <c:v>84725.151810584954</c:v>
                </c:pt>
                <c:pt idx="12">
                  <c:v>443979.98400000005</c:v>
                </c:pt>
                <c:pt idx="13">
                  <c:v>116315.17723019165</c:v>
                </c:pt>
                <c:pt idx="14">
                  <c:v>899806.78999478882</c:v>
                </c:pt>
                <c:pt idx="15">
                  <c:v>197591.86000000002</c:v>
                </c:pt>
                <c:pt idx="16">
                  <c:v>130009.37385845167</c:v>
                </c:pt>
                <c:pt idx="17">
                  <c:v>134960.33980955186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6-B24C-B261-94CA21601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028863"/>
        <c:axId val="477030511"/>
      </c:barChart>
      <c:lineChart>
        <c:grouping val="standard"/>
        <c:varyColors val="0"/>
        <c:ser>
          <c:idx val="2"/>
          <c:order val="2"/>
          <c:tx>
            <c:v>Incremento</c:v>
          </c:tx>
          <c:spPr>
            <a:ln w="19050" cap="rnd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3013278931603401E-2"/>
                  <c:y val="2.9823293365403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6-B24C-B261-94CA21601F4C}"/>
                </c:ext>
              </c:extLst>
            </c:dLbl>
            <c:dLbl>
              <c:idx val="2"/>
              <c:layout>
                <c:manualLayout>
                  <c:x val="-4.8752439924450601E-2"/>
                  <c:y val="-2.7309452545331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76-B24C-B261-94CA21601F4C}"/>
                </c:ext>
              </c:extLst>
            </c:dLbl>
            <c:dLbl>
              <c:idx val="3"/>
              <c:layout>
                <c:manualLayout>
                  <c:x val="-3.1546153194659969E-2"/>
                  <c:y val="-0.20251654000491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6-B24C-B261-94CA21601F4C}"/>
                </c:ext>
              </c:extLst>
            </c:dLbl>
            <c:dLbl>
              <c:idx val="4"/>
              <c:layout>
                <c:manualLayout>
                  <c:x val="-4.301327893160338E-2"/>
                  <c:y val="-0.118721846002507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6-B24C-B261-94CA21601F4C}"/>
                </c:ext>
              </c:extLst>
            </c:dLbl>
            <c:dLbl>
              <c:idx val="5"/>
              <c:layout>
                <c:manualLayout>
                  <c:x val="-2.2372452605105321E-2"/>
                  <c:y val="-4.254485145486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76-B24C-B261-94CA21601F4C}"/>
                </c:ext>
              </c:extLst>
            </c:dLbl>
            <c:dLbl>
              <c:idx val="7"/>
              <c:layout>
                <c:manualLayout>
                  <c:x val="-3.8426428636826014E-2"/>
                  <c:y val="5.2676391729697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76-B24C-B261-94CA21601F4C}"/>
                </c:ext>
              </c:extLst>
            </c:dLbl>
            <c:dLbl>
              <c:idx val="8"/>
              <c:layout>
                <c:manualLayout>
                  <c:x val="-3.6133003489437335E-2"/>
                  <c:y val="0.125044536549961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6-B24C-B261-94CA21601F4C}"/>
                </c:ext>
              </c:extLst>
            </c:dLbl>
            <c:dLbl>
              <c:idx val="10"/>
              <c:layout>
                <c:manualLayout>
                  <c:x val="-2.0079027457716555E-2"/>
                  <c:y val="-3.873600172747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76-B24C-B261-94CA21601F4C}"/>
                </c:ext>
              </c:extLst>
            </c:dLbl>
            <c:dLbl>
              <c:idx val="13"/>
              <c:layout>
                <c:manualLayout>
                  <c:x val="-4.5306704078992149E-2"/>
                  <c:y val="2.2205593910638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6-B24C-B261-94CA21601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Hoja1!$L$7:$L$24</c:f>
              <c:numCache>
                <c:formatCode>0.0%</c:formatCode>
                <c:ptCount val="18"/>
                <c:pt idx="0">
                  <c:v>0.17589449401183965</c:v>
                </c:pt>
                <c:pt idx="1">
                  <c:v>4.8477332019733144E-2</c:v>
                </c:pt>
                <c:pt idx="2">
                  <c:v>0.26220818920953137</c:v>
                </c:pt>
                <c:pt idx="3">
                  <c:v>6.1004494702333822E-2</c:v>
                </c:pt>
                <c:pt idx="4">
                  <c:v>5.4624555800953711E-2</c:v>
                </c:pt>
                <c:pt idx="5">
                  <c:v>9.7702472371561822E-2</c:v>
                </c:pt>
                <c:pt idx="6">
                  <c:v>2.6997614872378506E-2</c:v>
                </c:pt>
                <c:pt idx="7">
                  <c:v>7.3679570478705658E-2</c:v>
                </c:pt>
                <c:pt idx="8">
                  <c:v>8.5599249572851921E-2</c:v>
                </c:pt>
                <c:pt idx="9">
                  <c:v>0.10415522180681913</c:v>
                </c:pt>
                <c:pt idx="10">
                  <c:v>1.1969038673959931E-2</c:v>
                </c:pt>
                <c:pt idx="11">
                  <c:v>0.1120650299483843</c:v>
                </c:pt>
                <c:pt idx="12">
                  <c:v>7.7512580538656284E-2</c:v>
                </c:pt>
                <c:pt idx="13">
                  <c:v>4.9694922339160064E-2</c:v>
                </c:pt>
                <c:pt idx="14">
                  <c:v>0.1141245262399051</c:v>
                </c:pt>
                <c:pt idx="15">
                  <c:v>0.19785833989878876</c:v>
                </c:pt>
                <c:pt idx="16">
                  <c:v>0.14469893815051593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76-B24C-B261-94CA21601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30975"/>
        <c:axId val="423499823"/>
      </c:lineChart>
      <c:catAx>
        <c:axId val="47702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7030511"/>
        <c:crosses val="autoZero"/>
        <c:auto val="1"/>
        <c:lblAlgn val="ctr"/>
        <c:lblOffset val="100"/>
        <c:noMultiLvlLbl val="0"/>
      </c:catAx>
      <c:valAx>
        <c:axId val="47703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7028863"/>
        <c:crosses val="autoZero"/>
        <c:crossBetween val="between"/>
        <c:dispUnits>
          <c:builtInUnit val="thousands"/>
        </c:dispUnits>
      </c:valAx>
      <c:valAx>
        <c:axId val="423499823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23330975"/>
        <c:crosses val="max"/>
        <c:crossBetween val="between"/>
      </c:valAx>
      <c:catAx>
        <c:axId val="423330975"/>
        <c:scaling>
          <c:orientation val="minMax"/>
        </c:scaling>
        <c:delete val="1"/>
        <c:axPos val="b"/>
        <c:majorTickMark val="out"/>
        <c:minorTickMark val="none"/>
        <c:tickLblPos val="nextTo"/>
        <c:crossAx val="4234998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Hoja1!$B$62</c:f>
              <c:strCache>
                <c:ptCount val="1"/>
                <c:pt idx="0">
                  <c:v> Autos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Hoja1!$C$61:$D$61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Hoja1!$C$62:$D$62</c:f>
              <c:numCache>
                <c:formatCode>_ * #,##0_ ;_ * \-#,##0_ ;_ * "-"??_ ;_ @_ </c:formatCode>
                <c:ptCount val="2"/>
                <c:pt idx="0">
                  <c:v>1236535.7965067185</c:v>
                </c:pt>
                <c:pt idx="1">
                  <c:v>1564513.4437168613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2-FD44-85A7-6C6C4A633B7C}"/>
            </c:ext>
          </c:extLst>
        </c:ser>
        <c:ser>
          <c:idx val="1"/>
          <c:order val="1"/>
          <c:tx>
            <c:strRef>
              <c:f>Hoja1!$B$63</c:f>
              <c:strCache>
                <c:ptCount val="1"/>
                <c:pt idx="0">
                  <c:v> Daños sin Autos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Hoja1!$C$61:$D$61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Hoja1!$C$63:$D$63</c:f>
              <c:numCache>
                <c:formatCode>_ * #,##0_ ;_ * \-#,##0_ ;_ * "-"??_ ;_ @_ </c:formatCode>
                <c:ptCount val="2"/>
                <c:pt idx="0">
                  <c:v>15514065.244253568</c:v>
                </c:pt>
                <c:pt idx="1">
                  <c:v>16733746.584202608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2-FD44-85A7-6C6C4A633B7C}"/>
            </c:ext>
          </c:extLst>
        </c:ser>
        <c:ser>
          <c:idx val="2"/>
          <c:order val="2"/>
          <c:tx>
            <c:strRef>
              <c:f>Hoja1!$B$64</c:f>
              <c:strCache>
                <c:ptCount val="1"/>
                <c:pt idx="0">
                  <c:v> Fianzas y Crédito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Hoja1!$C$61:$D$61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Hoja1!$C$64:$D$64</c:f>
              <c:numCache>
                <c:formatCode>_ * #,##0_ ;_ * \-#,##0_ ;_ * "-"??_ ;_ @_ </c:formatCode>
                <c:ptCount val="2"/>
                <c:pt idx="0">
                  <c:v>1735295.0613355944</c:v>
                </c:pt>
                <c:pt idx="1">
                  <c:v>2108056.5953431134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32-FD44-85A7-6C6C4A633B7C}"/>
            </c:ext>
          </c:extLst>
        </c:ser>
        <c:ser>
          <c:idx val="3"/>
          <c:order val="3"/>
          <c:tx>
            <c:strRef>
              <c:f>Hoja1!$B$65</c:f>
              <c:strCache>
                <c:ptCount val="1"/>
                <c:pt idx="0">
                  <c:v> SOAT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Hoja1!$C$61:$D$61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Hoja1!$C$65:$D$65</c:f>
              <c:numCache>
                <c:formatCode>_ * #,##0_ ;_ * \-#,##0_ ;_ * "-"??_ ;_ @_ </c:formatCode>
                <c:ptCount val="2"/>
                <c:pt idx="0">
                  <c:v>212281.22856164654</c:v>
                </c:pt>
                <c:pt idx="1">
                  <c:v>211309.80103420955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32-FD44-85A7-6C6C4A633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4159503"/>
        <c:axId val="474687807"/>
      </c:barChart>
      <c:catAx>
        <c:axId val="47415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4687807"/>
        <c:crosses val="autoZero"/>
        <c:auto val="1"/>
        <c:lblAlgn val="ctr"/>
        <c:lblOffset val="100"/>
        <c:noMultiLvlLbl val="0"/>
      </c:catAx>
      <c:valAx>
        <c:axId val="47468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74159503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BD-9C4F-BCBF-B3807DA668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BD-9C4F-BCBF-B3807DA668A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BD-9C4F-BCBF-B3807DA668A2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BD-9C4F-BCBF-B3807DA668A2}"/>
              </c:ext>
            </c:extLst>
          </c:dPt>
          <c:dLbls>
            <c:dLbl>
              <c:idx val="0"/>
              <c:layout>
                <c:manualLayout>
                  <c:x val="-4.8839607739382569E-2"/>
                  <c:y val="0.11701528849498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BD-9C4F-BCBF-B3807DA668A2}"/>
                </c:ext>
              </c:extLst>
            </c:dLbl>
            <c:dLbl>
              <c:idx val="1"/>
              <c:layout>
                <c:manualLayout>
                  <c:x val="-5.5003976707739086E-2"/>
                  <c:y val="-0.277953407367309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BD-9C4F-BCBF-B3807DA66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Hoja1!$B$62:$B$65</c:f>
              <c:strCache>
                <c:ptCount val="4"/>
                <c:pt idx="0">
                  <c:v> Autos </c:v>
                </c:pt>
                <c:pt idx="1">
                  <c:v> Daños sin Autos </c:v>
                </c:pt>
                <c:pt idx="2">
                  <c:v> Fianzas y Crédito </c:v>
                </c:pt>
                <c:pt idx="3">
                  <c:v> SOAT </c:v>
                </c:pt>
              </c:strCache>
            </c:strRef>
          </c:cat>
          <c:val>
            <c:numRef>
              <c:f>Hoja1!$D$62:$D$65</c:f>
              <c:numCache>
                <c:formatCode>_ * #,##0_ ;_ * \-#,##0_ ;_ * "-"??_ ;_ @_ </c:formatCode>
                <c:ptCount val="4"/>
                <c:pt idx="0">
                  <c:v>1564513.4437168613</c:v>
                </c:pt>
                <c:pt idx="1">
                  <c:v>16733746.584202608</c:v>
                </c:pt>
                <c:pt idx="2">
                  <c:v>2108056.5953431134</c:v>
                </c:pt>
                <c:pt idx="3">
                  <c:v>211309.80103420955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BD-9C4F-BCBF-B3807DA66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0.57193</cdr:x>
      <cdr:y>0.11974</cdr:y>
    </cdr:from>
    <cdr:to>
      <cdr:x>0.62477</cdr:x>
      <cdr:y>0.89629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3F322A34-ADB6-84BC-30C9-92CE2511D87A}"/>
            </a:ext>
          </a:extLst>
        </cdr:cNvPr>
        <cdr:cNvSpPr/>
      </cdr:nvSpPr>
      <cdr:spPr>
        <a:xfrm xmlns:a="http://schemas.openxmlformats.org/drawingml/2006/main">
          <a:off x="4830815" y="397587"/>
          <a:ext cx="446366" cy="25785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s-B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89fcc2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89fcc2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11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64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44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15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27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624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579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48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05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16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1fdc4dfe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1fdc4dfe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21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111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0e3186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0e3186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390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784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0e3186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0e3186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106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897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71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1fdc4dfe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1fdc4dfe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41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069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1fdc4df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1fdc4df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483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1fdc4dfe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1fdc4dfe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12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1fdc4df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1fdc4df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018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9c9ac616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9c9ac616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4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1fdc4dfe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1fdc4dfe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66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1fdc4df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1fdc4df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729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1fdc4df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1fdc4df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65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1fdc4dfe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1fdc4dfe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83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1fdc4df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1fdc4df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09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03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3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0663" y="3049987"/>
            <a:ext cx="37710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0"/>
            <a:ext cx="713100" cy="35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70800" y="980253"/>
            <a:ext cx="3720000" cy="22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Font typeface="Sarala"/>
              <a:buNone/>
              <a:defRPr sz="5200">
                <a:solidFill>
                  <a:schemeClr val="bg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124" y="4063975"/>
            <a:ext cx="2328137" cy="72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3225" y="0"/>
            <a:ext cx="4178400" cy="356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0775" y="0"/>
            <a:ext cx="713100" cy="356400"/>
          </a:xfrm>
          <a:prstGeom prst="rect">
            <a:avLst/>
          </a:prstGeom>
          <a:solidFill>
            <a:srgbClr val="1640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53800" y="4787100"/>
            <a:ext cx="2290500" cy="356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0104477-8540-A8C8-E8CE-3941936AB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4" b="96096" l="1041" r="89972">
                        <a14:foregroundMark x1="4920" y1="21321" x2="4920" y2="21321"/>
                        <a14:foregroundMark x1="4352" y1="44444" x2="6244" y2="23423"/>
                        <a14:foregroundMark x1="6244" y1="23423" x2="11921" y2="3904"/>
                        <a14:foregroundMark x1="2365" y1="36336" x2="1041" y2="52853"/>
                        <a14:foregroundMark x1="19962" y1="96096" x2="24125" y2="88589"/>
                        <a14:foregroundMark x1="37181" y1="20420" x2="37181" y2="20420"/>
                        <a14:foregroundMark x1="42479" y1="20420" x2="42479" y2="20420"/>
                        <a14:foregroundMark x1="45222" y1="22823" x2="45222" y2="22823"/>
                        <a14:foregroundMark x1="52129" y1="26426" x2="52129" y2="26426"/>
                        <a14:foregroundMark x1="57994" y1="27928" x2="57994" y2="27928"/>
                      </a14:backgroundRemoval>
                    </a14:imgEffect>
                  </a14:imgLayer>
                </a14:imgProps>
              </a:ext>
            </a:extLst>
          </a:blip>
          <a:srcRect r="36908"/>
          <a:stretch/>
        </p:blipFill>
        <p:spPr>
          <a:xfrm>
            <a:off x="130843" y="4146342"/>
            <a:ext cx="1164764" cy="580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AA961B-C19F-0FC9-A819-23E481213F3D}"/>
              </a:ext>
            </a:extLst>
          </p:cNvPr>
          <p:cNvSpPr txBox="1"/>
          <p:nvPr userDrawn="1"/>
        </p:nvSpPr>
        <p:spPr>
          <a:xfrm>
            <a:off x="713226" y="4388197"/>
            <a:ext cx="169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800" dirty="0">
                <a:solidFill>
                  <a:srgbClr val="00328C"/>
                </a:solidFill>
                <a:latin typeface="ITC Avant Garde Std Md" panose="02000607030000020004" pitchFamily="2" charset="77"/>
              </a:rPr>
              <a:t>Federación Interamericana de Empresas de Seguros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 preserve="1">
  <p:cSld name="1_Title +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422093" y="1947134"/>
            <a:ext cx="2622319" cy="3196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8"/>
          <p:cNvSpPr/>
          <p:nvPr/>
        </p:nvSpPr>
        <p:spPr>
          <a:xfrm>
            <a:off x="3236533" y="1947134"/>
            <a:ext cx="2620800" cy="3196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22093" y="2838793"/>
            <a:ext cx="2620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1"/>
          </p:nvPr>
        </p:nvSpPr>
        <p:spPr>
          <a:xfrm>
            <a:off x="422093" y="3333294"/>
            <a:ext cx="2622319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 idx="2"/>
          </p:nvPr>
        </p:nvSpPr>
        <p:spPr>
          <a:xfrm>
            <a:off x="3222175" y="2838793"/>
            <a:ext cx="2620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3"/>
          </p:nvPr>
        </p:nvSpPr>
        <p:spPr>
          <a:xfrm>
            <a:off x="3222175" y="3333294"/>
            <a:ext cx="26208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 idx="4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33" name="Google Shape;133;p18"/>
          <p:cNvSpPr/>
          <p:nvPr/>
        </p:nvSpPr>
        <p:spPr>
          <a:xfrm flipH="1">
            <a:off x="8433163" y="0"/>
            <a:ext cx="707700" cy="36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 flipH="1">
            <a:off x="3088" y="0"/>
            <a:ext cx="707700" cy="72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26;p18">
            <a:extLst>
              <a:ext uri="{FF2B5EF4-FFF2-40B4-BE49-F238E27FC236}">
                <a16:creationId xmlns:a16="http://schemas.microsoft.com/office/drawing/2014/main" id="{BFF94801-92BF-AE26-6402-0EC9A8B3C49D}"/>
              </a:ext>
            </a:extLst>
          </p:cNvPr>
          <p:cNvSpPr/>
          <p:nvPr userDrawn="1"/>
        </p:nvSpPr>
        <p:spPr>
          <a:xfrm>
            <a:off x="6049454" y="1947134"/>
            <a:ext cx="2620800" cy="3196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0" y="4866027"/>
            <a:ext cx="9144000" cy="27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60BC22A-168E-9797-FFB0-6727366DB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SECTION_TITLE_AND_DESCRIPTION_1_1_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923550" y="21040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"/>
          </p:nvPr>
        </p:nvSpPr>
        <p:spPr>
          <a:xfrm>
            <a:off x="923550" y="2475136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 idx="2"/>
          </p:nvPr>
        </p:nvSpPr>
        <p:spPr>
          <a:xfrm>
            <a:off x="923550" y="3506341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3"/>
          </p:nvPr>
        </p:nvSpPr>
        <p:spPr>
          <a:xfrm>
            <a:off x="923550" y="3877413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 idx="4"/>
          </p:nvPr>
        </p:nvSpPr>
        <p:spPr>
          <a:xfrm>
            <a:off x="6029625" y="21040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5"/>
          </p:nvPr>
        </p:nvSpPr>
        <p:spPr>
          <a:xfrm>
            <a:off x="6029625" y="2475137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 idx="6"/>
          </p:nvPr>
        </p:nvSpPr>
        <p:spPr>
          <a:xfrm>
            <a:off x="6029625" y="350634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7"/>
          </p:nvPr>
        </p:nvSpPr>
        <p:spPr>
          <a:xfrm>
            <a:off x="6029625" y="3877414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8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5575" y="-5125"/>
            <a:ext cx="707700" cy="14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8435675" y="719350"/>
            <a:ext cx="707700" cy="14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5575" y="4783500"/>
            <a:ext cx="7077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B8B73C2-1133-83E7-1A1C-416A61C5F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SECTION_TITLE_AND_DESCRIPTION_1_1_4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0" y="719350"/>
            <a:ext cx="713100" cy="441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8430775" y="2571750"/>
            <a:ext cx="713100" cy="25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8430775" y="-1600"/>
            <a:ext cx="713100" cy="72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9D79AAB-C4B3-B7D6-0FCD-6E6527E4F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0" y="0"/>
            <a:ext cx="3887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ctrTitle"/>
          </p:nvPr>
        </p:nvSpPr>
        <p:spPr>
          <a:xfrm>
            <a:off x="592425" y="594400"/>
            <a:ext cx="26913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Work Sans Regular"/>
              <a:buNone/>
              <a:defRPr sz="50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1"/>
          </p:nvPr>
        </p:nvSpPr>
        <p:spPr>
          <a:xfrm>
            <a:off x="592423" y="1908225"/>
            <a:ext cx="26913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602175" y="3532850"/>
            <a:ext cx="26913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illustrations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8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0" name="Google Shape;180;p23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181" name="Google Shape;181;p23"/>
            <p:cNvSpPr/>
            <p:nvPr/>
          </p:nvSpPr>
          <p:spPr>
            <a:xfrm>
              <a:off x="3538075" y="0"/>
              <a:ext cx="3315900" cy="71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430775" y="0"/>
              <a:ext cx="713100" cy="35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0" y="4787100"/>
              <a:ext cx="713100" cy="35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7791875" y="4787100"/>
              <a:ext cx="1352100" cy="35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3887725" y="1075800"/>
              <a:ext cx="2293200" cy="35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5575" y="4771375"/>
            <a:ext cx="9144000" cy="36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5575" y="-5126"/>
            <a:ext cx="707700" cy="724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435650" y="-5125"/>
            <a:ext cx="707700" cy="72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CBEE60B-B377-6D93-32B4-1FCF00CA3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09947" y="564207"/>
            <a:ext cx="24600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609958" y="1659000"/>
            <a:ext cx="2290200" cy="1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4050475"/>
            <a:ext cx="7131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0A43BDD-BE85-A54B-708D-B00AF8282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490000" y="1977597"/>
            <a:ext cx="2686500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9000" y="553250"/>
            <a:ext cx="27333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11050" y="4424050"/>
            <a:ext cx="2279400" cy="71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8430775" y="4419900"/>
            <a:ext cx="713100" cy="71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49AD54-23FE-90C6-9274-5E25BD387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2290350" y="2212200"/>
            <a:ext cx="4563600" cy="7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-8425" y="2212200"/>
            <a:ext cx="721500" cy="7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8428075" y="2212200"/>
            <a:ext cx="721500" cy="7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36F29FD-118A-F595-D63E-44F4EEA74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D91C37FE-E5A7-6410-A153-DBD2546C4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13650" y="29611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813650" y="32802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2"/>
          </p:nvPr>
        </p:nvSpPr>
        <p:spPr>
          <a:xfrm>
            <a:off x="3371700" y="29611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3371700" y="32802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4"/>
          </p:nvPr>
        </p:nvSpPr>
        <p:spPr>
          <a:xfrm>
            <a:off x="5929750" y="29611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5"/>
          </p:nvPr>
        </p:nvSpPr>
        <p:spPr>
          <a:xfrm>
            <a:off x="5929750" y="32802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0" y="4419900"/>
            <a:ext cx="91440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6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8430775" y="0"/>
            <a:ext cx="713100" cy="35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09BC37-2C8E-2134-010C-B70C1B5C2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TITLE_ONLY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4470525" y="3701400"/>
            <a:ext cx="4673400" cy="9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111875" y="0"/>
            <a:ext cx="4032000" cy="4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5462775" y="1331400"/>
            <a:ext cx="23208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5449675" y="2549700"/>
            <a:ext cx="23469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0" y="0"/>
            <a:ext cx="713100" cy="71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0" y="4786500"/>
            <a:ext cx="1491900" cy="35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5B861D9-83F6-A911-046F-C436A979E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07578" y="134274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2">
  <p:cSld name="TITLE_ONLY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 flipH="1">
            <a:off x="0" y="3701400"/>
            <a:ext cx="4518600" cy="9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 flipH="1">
            <a:off x="50" y="0"/>
            <a:ext cx="4032000" cy="4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 flipH="1">
            <a:off x="8430825" y="0"/>
            <a:ext cx="713100" cy="71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 flipH="1">
            <a:off x="7652025" y="4786500"/>
            <a:ext cx="1491900" cy="35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312150" y="1331500"/>
            <a:ext cx="24174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1"/>
          </p:nvPr>
        </p:nvSpPr>
        <p:spPr>
          <a:xfrm>
            <a:off x="1332300" y="2549613"/>
            <a:ext cx="23769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5965358-FE7F-A758-2E66-4B54BC215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8524024" y="100137"/>
            <a:ext cx="526701" cy="5158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rala"/>
              <a:buNone/>
              <a:defRPr sz="3500" b="1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60" r:id="rId7"/>
    <p:sldLayoutId id="2147483662" r:id="rId8"/>
    <p:sldLayoutId id="2147483663" r:id="rId9"/>
    <p:sldLayoutId id="2147483673" r:id="rId10"/>
    <p:sldLayoutId id="2147483665" r:id="rId11"/>
    <p:sldLayoutId id="2147483667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7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4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microsoft.com/office/2007/relationships/hdphoto" Target="../media/hdphoto20.wdp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6.wdp"/><Relationship Id="rId2" Type="http://schemas.openxmlformats.org/officeDocument/2006/relationships/notesSlide" Target="../notesSlides/notesSlide26.xml"/><Relationship Id="rId16" Type="http://schemas.microsoft.com/office/2007/relationships/hdphoto" Target="../media/hdphoto28.wdp"/><Relationship Id="rId1" Type="http://schemas.openxmlformats.org/officeDocument/2006/relationships/slideLayout" Target="../slideLayouts/slideLayout11.xml"/><Relationship Id="rId6" Type="http://schemas.microsoft.com/office/2007/relationships/hdphoto" Target="../media/hdphoto23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33.png"/><Relationship Id="rId14" Type="http://schemas.microsoft.com/office/2007/relationships/hdphoto" Target="../media/hdphoto2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rbedoya@fideseguros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9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ctrTitle"/>
          </p:nvPr>
        </p:nvSpPr>
        <p:spPr>
          <a:xfrm>
            <a:off x="570800" y="980253"/>
            <a:ext cx="3720000" cy="22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</a:rPr>
              <a:t>EL REASEGURO EN AMÉRICA LATINA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1"/>
          </p:nvPr>
        </p:nvSpPr>
        <p:spPr>
          <a:xfrm>
            <a:off x="600663" y="3049987"/>
            <a:ext cx="37710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TERCERA JORNADA DE REASEGURO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26" name="Picture 2" descr="Mercado Asegurador organiza el 10° Seminario Latinoamericano de Seguros y  Reaseguros | TR">
            <a:extLst>
              <a:ext uri="{FF2B5EF4-FFF2-40B4-BE49-F238E27FC236}">
                <a16:creationId xmlns:a16="http://schemas.microsoft.com/office/drawing/2014/main" id="{86A635F1-4A0E-64C9-BEE0-A0C66D3C3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33492" r="9588" b="32694"/>
          <a:stretch/>
        </p:blipFill>
        <p:spPr bwMode="auto">
          <a:xfrm>
            <a:off x="5063199" y="4541901"/>
            <a:ext cx="1533543" cy="5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 Reinsurance Solutions | MS Reinsurance">
            <a:extLst>
              <a:ext uri="{FF2B5EF4-FFF2-40B4-BE49-F238E27FC236}">
                <a16:creationId xmlns:a16="http://schemas.microsoft.com/office/drawing/2014/main" id="{00C7E81C-78CA-CDFA-DDFB-B32825A6D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/>
          <a:stretch/>
        </p:blipFill>
        <p:spPr bwMode="auto">
          <a:xfrm>
            <a:off x="4596492" y="864874"/>
            <a:ext cx="4506685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5088367" cy="685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</a:rPr>
              <a:t>   </a:t>
            </a:r>
            <a:r>
              <a:rPr lang="en" sz="2400" dirty="0">
                <a:solidFill>
                  <a:schemeClr val="lt2"/>
                </a:solidFill>
              </a:rPr>
              <a:t>CONTEXTO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229979" y="1025298"/>
            <a:ext cx="5193035" cy="3221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dirty="0"/>
              <a:t>Crecimiento del PIB </a:t>
            </a:r>
            <a:r>
              <a:rPr lang="es-ES_tradnl" dirty="0" err="1"/>
              <a:t>Latam</a:t>
            </a:r>
            <a:r>
              <a:rPr lang="es-ES_tradnl" dirty="0"/>
              <a:t> </a:t>
            </a: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1.3% en 2023 </a:t>
            </a:r>
            <a:r>
              <a:rPr lang="es-ES_tradnl" dirty="0"/>
              <a:t>comparado con </a:t>
            </a: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3.2% en 2022</a:t>
            </a:r>
            <a:r>
              <a:rPr lang="es-ES_tradnl" dirty="0"/>
              <a:t>.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dirty="0"/>
              <a:t>Condiciones Financieras m</a:t>
            </a:r>
            <a:r>
              <a:rPr lang="es-BO" dirty="0" err="1"/>
              <a:t>ás</a:t>
            </a:r>
            <a:r>
              <a:rPr lang="es-BO" dirty="0"/>
              <a:t> duras, continúan las presiones inflacionarias, persistentes problemas con la cadena de suministros, la Guerra Rusia-</a:t>
            </a:r>
            <a:r>
              <a:rPr lang="es-BO" dirty="0" err="1"/>
              <a:t>Ukrania</a:t>
            </a:r>
            <a:r>
              <a:rPr lang="es-BO" dirty="0"/>
              <a:t>, incremento de los intereses, menor crecimiento de China</a:t>
            </a:r>
            <a:r>
              <a:rPr lang="es-ES_tradnl" dirty="0"/>
              <a:t> y el bajo o nulo crecimiento en algunos países LATAM, </a:t>
            </a: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afectan las perspectivas económicas de la Región.</a:t>
            </a:r>
          </a:p>
          <a:p>
            <a:r>
              <a:rPr lang="es-ES" altLang="es-BO" dirty="0"/>
              <a:t>Se estima que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las primas</a:t>
            </a:r>
            <a:r>
              <a:rPr lang="es-ES" altLang="es-BO" dirty="0"/>
              <a:t> en América Latina crecerán un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3,1% en 2023</a:t>
            </a:r>
            <a:r>
              <a:rPr lang="es-ES" altLang="es-BO" dirty="0"/>
              <a:t>, a la baja del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4,2% en 2022 </a:t>
            </a:r>
            <a:r>
              <a:rPr lang="en-US" altLang="es-BO" b="1" dirty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altLang="es-BO" b="1" dirty="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ES" altLang="es-BO" dirty="0"/>
              <a:t>Se anticipa un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crecimiento del 3% en Vida y Salud (L&amp;H) en 2023</a:t>
            </a:r>
            <a:r>
              <a:rPr lang="es-ES" altLang="es-BO" dirty="0"/>
              <a:t>, superior al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2% registrado en 2022.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ES_tradnl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4"/>
            <a:r>
              <a:rPr lang="es-ES_tradnl" sz="800" dirty="0"/>
              <a:t>Fuente: Swiss Re </a:t>
            </a:r>
            <a:r>
              <a:rPr lang="es-ES_tradnl" sz="800" dirty="0" err="1"/>
              <a:t>Latin</a:t>
            </a:r>
            <a:r>
              <a:rPr lang="es-ES_tradnl" sz="800" dirty="0"/>
              <a:t> </a:t>
            </a:r>
            <a:r>
              <a:rPr lang="es-ES_tradnl" sz="800" dirty="0" err="1"/>
              <a:t>America</a:t>
            </a:r>
            <a:r>
              <a:rPr lang="es-ES_tradnl" sz="800" dirty="0"/>
              <a:t> </a:t>
            </a:r>
            <a:r>
              <a:rPr lang="es-ES_tradnl" sz="800" dirty="0" err="1"/>
              <a:t>Report</a:t>
            </a:r>
            <a:r>
              <a:rPr lang="es-ES_tradnl" sz="800" dirty="0"/>
              <a:t> 2022</a:t>
            </a:r>
          </a:p>
        </p:txBody>
      </p:sp>
      <p:pic>
        <p:nvPicPr>
          <p:cNvPr id="5126" name="Picture 6" descr="Amazon.com: Latin American Populism in the Twenty-First Century:  9781421410098: la Torre, Carlos de: Libros">
            <a:extLst>
              <a:ext uri="{FF2B5EF4-FFF2-40B4-BE49-F238E27FC236}">
                <a16:creationId xmlns:a16="http://schemas.microsoft.com/office/drawing/2014/main" id="{38393EBD-B7C4-6B5D-52D8-73311555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7"/>
          <a:stretch/>
        </p:blipFill>
        <p:spPr bwMode="auto">
          <a:xfrm>
            <a:off x="5501073" y="1677650"/>
            <a:ext cx="3323750" cy="22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62292"/>
            <a:ext cx="5088367" cy="685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</a:rPr>
              <a:t>   </a:t>
            </a:r>
            <a:r>
              <a:rPr lang="en" sz="2400" dirty="0">
                <a:solidFill>
                  <a:schemeClr val="lt2"/>
                </a:solidFill>
              </a:rPr>
              <a:t>CONTEXTO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419971" y="886621"/>
            <a:ext cx="5031695" cy="3364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El crecimiento de las primas no vida 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(excluyendo salud) se moderará al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3,8 % en 2023 desde un 8% estimado en el 2022,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con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endurecimiento de las tasas,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particularmente en Daños a la </a:t>
            </a:r>
            <a:r>
              <a:rPr lang="es-ES" altLang="es-BO" dirty="0">
                <a:solidFill>
                  <a:srgbClr val="202124"/>
                </a:solidFill>
                <a:latin typeface="inherit"/>
              </a:rPr>
              <a:t>P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ropiedad.</a:t>
            </a:r>
            <a:r>
              <a:rPr kumimoji="0" lang="es-ES" altLang="es-BO" sz="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s-ES" altLang="es-BO" dirty="0">
                <a:solidFill>
                  <a:srgbClr val="202124"/>
                </a:solidFill>
                <a:latin typeface="inherit"/>
              </a:rPr>
              <a:t>Se espera que las primas totales para la región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crezcan por encima PIB anual </a:t>
            </a:r>
            <a:r>
              <a:rPr lang="es-ES" altLang="es-BO" dirty="0">
                <a:solidFill>
                  <a:srgbClr val="202124"/>
                </a:solidFill>
                <a:latin typeface="inherit"/>
              </a:rPr>
              <a:t>durante los próximos cinco años gracias a una mayor conciencia del riesgo y por el abordaje de políticas y productos en varios </a:t>
            </a:r>
            <a:r>
              <a:rPr lang="es-ES" altLang="es-BO" dirty="0" err="1">
                <a:solidFill>
                  <a:srgbClr val="202124"/>
                </a:solidFill>
                <a:latin typeface="inherit"/>
              </a:rPr>
              <a:t>pa</a:t>
            </a:r>
            <a:r>
              <a:rPr lang="es-BO" altLang="es-BO" dirty="0" err="1">
                <a:solidFill>
                  <a:srgbClr val="202124"/>
                </a:solidFill>
                <a:latin typeface="inherit"/>
              </a:rPr>
              <a:t>íses</a:t>
            </a:r>
            <a:r>
              <a:rPr lang="es-ES" altLang="es-BO" dirty="0">
                <a:solidFill>
                  <a:srgbClr val="202124"/>
                </a:solidFill>
                <a:latin typeface="inherit"/>
              </a:rPr>
              <a:t> para achicar las grandes brechas de protección de seguros.</a:t>
            </a:r>
          </a:p>
          <a:p>
            <a:r>
              <a:rPr lang="es-ES" altLang="es-BO" dirty="0">
                <a:solidFill>
                  <a:srgbClr val="202124"/>
                </a:solidFill>
                <a:latin typeface="inherit"/>
              </a:rPr>
              <a:t>Gallagher Re establece que en un subconjunto de 16 reaseguradoras líderes en el mercado LATAM,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el índice combinado informado se mantuvo estable en términos generales en un saludable 97,8 %. </a:t>
            </a:r>
          </a:p>
          <a:p>
            <a:r>
              <a:rPr lang="es-ES" altLang="es-BO" dirty="0">
                <a:solidFill>
                  <a:srgbClr val="202124"/>
                </a:solidFill>
                <a:latin typeface="inherit"/>
              </a:rPr>
              <a:t>El índice combinado mejoró por tercer año consecutivo,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de 99,7% a 97,8%. </a:t>
            </a:r>
          </a:p>
          <a:p>
            <a:endParaRPr lang="es-ES" altLang="es-BO" dirty="0">
              <a:solidFill>
                <a:srgbClr val="202124"/>
              </a:solidFill>
              <a:latin typeface="inherit"/>
            </a:endParaRPr>
          </a:p>
          <a:p>
            <a:endParaRPr lang="es-ES" altLang="es-BO" dirty="0">
              <a:solidFill>
                <a:srgbClr val="202124"/>
              </a:solidFill>
              <a:latin typeface="inherit"/>
            </a:endParaRPr>
          </a:p>
          <a:p>
            <a:endParaRPr kumimoji="0" lang="es-ES" altLang="es-B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ES" altLang="es-BO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ES_tradnl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4"/>
            <a:r>
              <a:rPr lang="es-ES_tradnl" sz="800" dirty="0"/>
              <a:t>Fuente: Swiss Re </a:t>
            </a:r>
            <a:r>
              <a:rPr lang="es-ES_tradnl" sz="800" dirty="0" err="1"/>
              <a:t>Latin</a:t>
            </a:r>
            <a:r>
              <a:rPr lang="es-ES_tradnl" sz="800" dirty="0"/>
              <a:t> </a:t>
            </a:r>
            <a:r>
              <a:rPr lang="es-ES_tradnl" sz="800" dirty="0" err="1"/>
              <a:t>America</a:t>
            </a:r>
            <a:r>
              <a:rPr lang="es-ES_tradnl" sz="800" dirty="0"/>
              <a:t> </a:t>
            </a:r>
            <a:r>
              <a:rPr lang="es-ES_tradnl" sz="800" dirty="0" err="1"/>
              <a:t>Report</a:t>
            </a:r>
            <a:r>
              <a:rPr lang="es-ES_tradnl" sz="800" dirty="0"/>
              <a:t> 2022</a:t>
            </a:r>
          </a:p>
        </p:txBody>
      </p:sp>
      <p:pic>
        <p:nvPicPr>
          <p:cNvPr id="5126" name="Picture 6" descr="Amazon.com: Latin American Populism in the Twenty-First Century:  9781421410098: la Torre, Carlos de: Libros">
            <a:extLst>
              <a:ext uri="{FF2B5EF4-FFF2-40B4-BE49-F238E27FC236}">
                <a16:creationId xmlns:a16="http://schemas.microsoft.com/office/drawing/2014/main" id="{38393EBD-B7C4-6B5D-52D8-73311555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7"/>
          <a:stretch/>
        </p:blipFill>
        <p:spPr bwMode="auto">
          <a:xfrm>
            <a:off x="5501073" y="1677650"/>
            <a:ext cx="3323750" cy="22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AFE43-0C20-771C-6994-78683518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71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25D85-C625-9266-FA24-0D121A24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0BEA5-A988-7067-CB3D-5937C6FC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81665" y="110508"/>
            <a:ext cx="5088367" cy="685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</a:rPr>
              <a:t>   </a:t>
            </a:r>
            <a:r>
              <a:rPr lang="en" sz="2400" dirty="0">
                <a:solidFill>
                  <a:schemeClr val="lt2"/>
                </a:solidFill>
              </a:rPr>
              <a:t>CONTEXTO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319177" y="591272"/>
            <a:ext cx="5132489" cy="379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es-BO" dirty="0">
                <a:solidFill>
                  <a:srgbClr val="202124"/>
                </a:solidFill>
                <a:latin typeface="inherit"/>
              </a:rPr>
              <a:t>Si bien el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ROE estatutario disminuyó del 11,4 % al 6,8 % </a:t>
            </a:r>
            <a:r>
              <a:rPr lang="es-ES" altLang="es-BO" dirty="0">
                <a:solidFill>
                  <a:srgbClr val="202124"/>
                </a:solidFill>
                <a:latin typeface="inherit"/>
              </a:rPr>
              <a:t>debido a un cambio en las ganancias de inversión (fuerte viento a favor en 2021, fuerte viento en contra en 2022), el Resultado Técnico mejoró.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El ROE subyacente (</a:t>
            </a:r>
            <a:r>
              <a:rPr lang="es-ES" altLang="es-BO" b="1" dirty="0" err="1">
                <a:solidFill>
                  <a:schemeClr val="accent5">
                    <a:lumMod val="75000"/>
                  </a:schemeClr>
                </a:solidFill>
              </a:rPr>
              <a:t>Underlying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BO" b="1" dirty="0" err="1">
                <a:solidFill>
                  <a:schemeClr val="accent5">
                    <a:lumMod val="75000"/>
                  </a:schemeClr>
                </a:solidFill>
              </a:rPr>
              <a:t>Result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) saltó del 1.3% en 2020, al 6.3% en 2021, al 11.2% en 2022. </a:t>
            </a:r>
            <a:r>
              <a:rPr lang="es-ES" altLang="es-BO" dirty="0">
                <a:solidFill>
                  <a:srgbClr val="202124"/>
                </a:solidFill>
                <a:latin typeface="inherit"/>
              </a:rPr>
              <a:t>Esta gran oscilación ha sido impulsada por mejores resultados técnicos, menores gastos y mayores ingresos por inversiones corrientes (corto plazo).</a:t>
            </a:r>
          </a:p>
          <a:p>
            <a:r>
              <a:rPr lang="es-ES" altLang="es-BO" dirty="0">
                <a:solidFill>
                  <a:srgbClr val="202124"/>
                </a:solidFill>
                <a:latin typeface="inherit"/>
              </a:rPr>
              <a:t>Quizás lo más notable es que por primera vez en los últimos diez años, se genera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un ROE subyacente que supera el costo de capital promedio ponderado (WACC </a:t>
            </a:r>
            <a:r>
              <a:rPr lang="es-ES" altLang="es-BO" b="1" dirty="0" err="1">
                <a:solidFill>
                  <a:schemeClr val="accent5">
                    <a:lumMod val="75000"/>
                  </a:schemeClr>
                </a:solidFill>
              </a:rPr>
              <a:t>Weighted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BO" b="1" dirty="0" err="1">
                <a:solidFill>
                  <a:schemeClr val="accent5">
                    <a:lumMod val="75000"/>
                  </a:schemeClr>
                </a:solidFill>
              </a:rPr>
              <a:t>Average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BO" b="1" dirty="0" err="1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 of Capital) de las reaseguradoras.</a:t>
            </a:r>
          </a:p>
          <a:p>
            <a:r>
              <a:rPr lang="es-MX" dirty="0">
                <a:solidFill>
                  <a:srgbClr val="202124"/>
                </a:solidFill>
                <a:latin typeface="inherit"/>
              </a:rPr>
              <a:t>El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WACC</a:t>
            </a:r>
            <a:r>
              <a:rPr lang="es-MX" dirty="0">
                <a:solidFill>
                  <a:srgbClr val="202124"/>
                </a:solidFill>
                <a:latin typeface="inherit"/>
              </a:rPr>
              <a:t> es la 'tasa de descuento' que se utiliza para descontar los flujos de caja futuros a la hora de valorar un proyecto de inversión.</a:t>
            </a:r>
            <a:endParaRPr lang="es-ES" altLang="es-BO" dirty="0">
              <a:solidFill>
                <a:srgbClr val="202124"/>
              </a:solidFill>
              <a:latin typeface="inherit"/>
            </a:endParaRPr>
          </a:p>
          <a:p>
            <a:pPr marL="139700" indent="0">
              <a:buNone/>
            </a:pPr>
            <a:endParaRPr lang="es-ES" altLang="es-BO" dirty="0">
              <a:solidFill>
                <a:srgbClr val="202124"/>
              </a:solidFill>
              <a:latin typeface="inherit"/>
            </a:endParaRPr>
          </a:p>
          <a:p>
            <a:endParaRPr kumimoji="0" lang="es-ES" altLang="es-B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4"/>
            <a:r>
              <a:rPr lang="es-ES_tradnl" sz="800" dirty="0"/>
              <a:t>Fuente: Swiss Re </a:t>
            </a:r>
            <a:r>
              <a:rPr lang="es-ES_tradnl" sz="800" dirty="0" err="1"/>
              <a:t>Latin</a:t>
            </a:r>
            <a:r>
              <a:rPr lang="es-ES_tradnl" sz="800" dirty="0"/>
              <a:t> </a:t>
            </a:r>
            <a:r>
              <a:rPr lang="es-ES_tradnl" sz="800" dirty="0" err="1"/>
              <a:t>America</a:t>
            </a:r>
            <a:r>
              <a:rPr lang="es-ES_tradnl" sz="800" dirty="0"/>
              <a:t> </a:t>
            </a:r>
            <a:r>
              <a:rPr lang="es-ES_tradnl" sz="800" dirty="0" err="1"/>
              <a:t>Report</a:t>
            </a:r>
            <a:r>
              <a:rPr lang="es-ES_tradnl" sz="800" dirty="0"/>
              <a:t> 2022</a:t>
            </a:r>
          </a:p>
        </p:txBody>
      </p:sp>
      <p:pic>
        <p:nvPicPr>
          <p:cNvPr id="5126" name="Picture 6" descr="Amazon.com: Latin American Populism in the Twenty-First Century:  9781421410098: la Torre, Carlos de: Libros">
            <a:extLst>
              <a:ext uri="{FF2B5EF4-FFF2-40B4-BE49-F238E27FC236}">
                <a16:creationId xmlns:a16="http://schemas.microsoft.com/office/drawing/2014/main" id="{38393EBD-B7C4-6B5D-52D8-73311555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7"/>
          <a:stretch/>
        </p:blipFill>
        <p:spPr bwMode="auto">
          <a:xfrm>
            <a:off x="5501073" y="1677650"/>
            <a:ext cx="3323750" cy="22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AFE43-0C20-771C-6994-78683518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71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25D85-C625-9266-FA24-0D121A24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0BEA5-A988-7067-CB3D-5937C6FC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DD7568-A2F7-852D-0A8C-32E13E8C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630"/>
            <a:ext cx="14428" cy="519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B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169139"/>
            <a:ext cx="5088367" cy="685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</a:rPr>
              <a:t>   </a:t>
            </a:r>
            <a:r>
              <a:rPr lang="en" sz="2400" dirty="0">
                <a:solidFill>
                  <a:schemeClr val="lt2"/>
                </a:solidFill>
              </a:rPr>
              <a:t>CONTEXTO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186476" y="714898"/>
            <a:ext cx="5455869" cy="3577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Se estima que los precios de los seguros del segmento comercial,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seguirán aumentando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 En el tercer trimestre de 2022, el índice compuesto de precios de seguros comerciales aumentó 5% en Latinoamérica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(el decimosexto trimestre consecutivo de aumento). </a:t>
            </a:r>
            <a:r>
              <a:rPr lang="es-ES" altLang="es-BO" dirty="0">
                <a:solidFill>
                  <a:schemeClr val="tx1"/>
                </a:solidFill>
                <a:latin typeface="inherit"/>
              </a:rPr>
              <a:t>L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os aumentos de Tasas fueron impulsados ​​por TRDP (5%) y la </a:t>
            </a:r>
            <a:r>
              <a:rPr lang="es-ES" altLang="es-BO" dirty="0">
                <a:solidFill>
                  <a:schemeClr val="tx1"/>
                </a:solidFill>
                <a:latin typeface="inherit"/>
              </a:rPr>
              <a:t>RC 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Financieras y Profesionales (6%), y un segundo trimestre de crecimiento en los precios de Accidentes (6%) por primera vez desde principios 2020.</a:t>
            </a:r>
          </a:p>
          <a:p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Vemos que el </a:t>
            </a:r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endurecimiento de las tasas recupera el impulso 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 medida que la inflación económica deriva en una inflación del costo de los siniestros (particularmente en </a:t>
            </a:r>
            <a:r>
              <a:rPr lang="es-ES" altLang="es-BO" dirty="0">
                <a:solidFill>
                  <a:schemeClr val="tx1"/>
                </a:solidFill>
                <a:latin typeface="inherit"/>
              </a:rPr>
              <a:t>S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alud, </a:t>
            </a:r>
            <a:r>
              <a:rPr kumimoji="0" lang="es-ES" altLang="es-B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Automoviles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y Construcción) y las pérdidas por catástrofes  naturales presionan los precios y la capacidad de reaseguro. </a:t>
            </a:r>
          </a:p>
          <a:p>
            <a:r>
              <a:rPr lang="es-ES" altLang="es-BO" b="1" dirty="0">
                <a:solidFill>
                  <a:schemeClr val="accent5">
                    <a:lumMod val="75000"/>
                  </a:schemeClr>
                </a:solidFill>
              </a:rPr>
              <a:t>La rentabilidad de Vida </a:t>
            </a:r>
            <a:r>
              <a:rPr kumimoji="0" lang="es-ES" altLang="es-B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se está beneficiando del aumento de las tasas de interés y la normalización de las reclamaciones de mortalidad relacionadas con COVID-19.</a:t>
            </a:r>
            <a:endParaRPr kumimoji="0" lang="es-ES" altLang="es-BO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ES" altLang="es-BO" dirty="0">
              <a:solidFill>
                <a:srgbClr val="202124"/>
              </a:solidFill>
              <a:latin typeface="inherit"/>
            </a:endParaRPr>
          </a:p>
          <a:p>
            <a:pPr lvl="5"/>
            <a:r>
              <a:rPr lang="es-ES_tradnl" sz="800" dirty="0"/>
              <a:t>Fuente: Swiss Re </a:t>
            </a:r>
            <a:r>
              <a:rPr lang="es-ES_tradnl" sz="800" dirty="0" err="1"/>
              <a:t>Latin</a:t>
            </a:r>
            <a:r>
              <a:rPr lang="es-ES_tradnl" sz="800" dirty="0"/>
              <a:t> </a:t>
            </a:r>
            <a:r>
              <a:rPr lang="es-ES_tradnl" sz="800" dirty="0" err="1"/>
              <a:t>America</a:t>
            </a:r>
            <a:r>
              <a:rPr lang="es-ES_tradnl" sz="800" dirty="0"/>
              <a:t> </a:t>
            </a:r>
            <a:r>
              <a:rPr lang="es-ES_tradnl" sz="800" dirty="0" err="1"/>
              <a:t>Report</a:t>
            </a:r>
            <a:r>
              <a:rPr lang="es-ES_tradnl" sz="800" dirty="0"/>
              <a:t> 2022</a:t>
            </a:r>
          </a:p>
        </p:txBody>
      </p:sp>
      <p:pic>
        <p:nvPicPr>
          <p:cNvPr id="5126" name="Picture 6" descr="Amazon.com: Latin American Populism in the Twenty-First Century:  9781421410098: la Torre, Carlos de: Libros">
            <a:extLst>
              <a:ext uri="{FF2B5EF4-FFF2-40B4-BE49-F238E27FC236}">
                <a16:creationId xmlns:a16="http://schemas.microsoft.com/office/drawing/2014/main" id="{38393EBD-B7C4-6B5D-52D8-73311555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7"/>
          <a:stretch/>
        </p:blipFill>
        <p:spPr bwMode="auto">
          <a:xfrm>
            <a:off x="5501073" y="1677650"/>
            <a:ext cx="3323750" cy="22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AFE43-0C20-771C-6994-78683518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71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25D85-C625-9266-FA24-0D121A24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FD23591-38C9-4859-7BFB-FE5F426F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21"/>
            <a:ext cx="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BO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8141907" cy="685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</a:rPr>
              <a:t>COMPORTAMIENTO DEL PIB 2021, 2022 y 2023 Est*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5126" name="Picture 6" descr="Amazon.com: Latin American Populism in the Twenty-First Century:  9781421410098: la Torre, Carlos de: Libros">
            <a:extLst>
              <a:ext uri="{FF2B5EF4-FFF2-40B4-BE49-F238E27FC236}">
                <a16:creationId xmlns:a16="http://schemas.microsoft.com/office/drawing/2014/main" id="{38393EBD-B7C4-6B5D-52D8-73311555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7"/>
          <a:stretch/>
        </p:blipFill>
        <p:spPr bwMode="auto">
          <a:xfrm>
            <a:off x="5501073" y="1352099"/>
            <a:ext cx="3323750" cy="22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AFE43-0C20-771C-6994-78683518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71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25D85-C625-9266-FA24-0D121A24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FD23591-38C9-4859-7BFB-FE5F426F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21"/>
            <a:ext cx="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BO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4FC1F2C-FD8E-ECA1-6D0F-BBACC46E0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12" name="Imagen 11" descr="Tabla&#10;&#10;Descripción generada automáticamente">
            <a:extLst>
              <a:ext uri="{FF2B5EF4-FFF2-40B4-BE49-F238E27FC236}">
                <a16:creationId xmlns:a16="http://schemas.microsoft.com/office/drawing/2014/main" id="{3DDBF4F2-E747-0572-48CD-EAA32F23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8" y="901398"/>
            <a:ext cx="5428802" cy="324157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3C6EF3-C350-3578-5C1C-F1DE5DEEC694}"/>
              </a:ext>
            </a:extLst>
          </p:cNvPr>
          <p:cNvSpPr/>
          <p:nvPr/>
        </p:nvSpPr>
        <p:spPr>
          <a:xfrm>
            <a:off x="1720459" y="1677650"/>
            <a:ext cx="351025" cy="191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FF24258-8825-F8BD-5467-9F2A24207F21}"/>
              </a:ext>
            </a:extLst>
          </p:cNvPr>
          <p:cNvSpPr/>
          <p:nvPr/>
        </p:nvSpPr>
        <p:spPr>
          <a:xfrm>
            <a:off x="3011886" y="1677650"/>
            <a:ext cx="351025" cy="191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903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5088367" cy="685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</a:rPr>
              <a:t>   </a:t>
            </a:r>
            <a:r>
              <a:rPr lang="en" sz="2400" dirty="0">
                <a:solidFill>
                  <a:schemeClr val="lt2"/>
                </a:solidFill>
              </a:rPr>
              <a:t>Penetraci</a:t>
            </a:r>
            <a:r>
              <a:rPr lang="es-BO" sz="2400" dirty="0" err="1">
                <a:solidFill>
                  <a:schemeClr val="lt2"/>
                </a:solidFill>
              </a:rPr>
              <a:t>ón</a:t>
            </a:r>
            <a:r>
              <a:rPr lang="es-BO" sz="2400" dirty="0">
                <a:solidFill>
                  <a:schemeClr val="lt2"/>
                </a:solidFill>
              </a:rPr>
              <a:t> Seguros</a:t>
            </a:r>
            <a:r>
              <a:rPr lang="en-US" sz="2400" dirty="0">
                <a:solidFill>
                  <a:schemeClr val="lt2"/>
                </a:solidFill>
              </a:rPr>
              <a:t>/PIB </a:t>
            </a:r>
            <a:r>
              <a:rPr lang="en-US" sz="2400" dirty="0" err="1">
                <a:solidFill>
                  <a:schemeClr val="lt2"/>
                </a:solidFill>
              </a:rPr>
              <a:t>Latam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CAFE43-0C20-771C-6994-78683518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71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25D85-C625-9266-FA24-0D121A24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908"/>
            <a:ext cx="65" cy="267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FD23591-38C9-4859-7BFB-FE5F426F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21"/>
            <a:ext cx="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BO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4FC1F2C-FD8E-ECA1-6D0F-BBACC46E0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FAF1E1-6085-CFF5-B9E1-2E549C788A86}"/>
              </a:ext>
            </a:extLst>
          </p:cNvPr>
          <p:cNvSpPr txBox="1"/>
          <p:nvPr/>
        </p:nvSpPr>
        <p:spPr>
          <a:xfrm>
            <a:off x="2489681" y="455077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s-ES_tradnl" sz="1000" dirty="0"/>
              <a:t>Fuente: Swiss Re </a:t>
            </a:r>
            <a:r>
              <a:rPr lang="es-ES_tradnl" sz="1000" dirty="0" err="1"/>
              <a:t>Latin</a:t>
            </a:r>
            <a:r>
              <a:rPr lang="es-ES_tradnl" sz="1000" dirty="0"/>
              <a:t> </a:t>
            </a:r>
            <a:r>
              <a:rPr lang="es-ES_tradnl" sz="1000" dirty="0" err="1"/>
              <a:t>America</a:t>
            </a:r>
            <a:r>
              <a:rPr lang="es-ES_tradnl" sz="1000" dirty="0"/>
              <a:t> </a:t>
            </a:r>
            <a:r>
              <a:rPr lang="es-ES_tradnl" sz="1000" dirty="0" err="1"/>
              <a:t>Report</a:t>
            </a:r>
            <a:r>
              <a:rPr lang="es-ES_tradnl" sz="1000" dirty="0"/>
              <a:t> 2022</a:t>
            </a:r>
          </a:p>
        </p:txBody>
      </p:sp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BB1D02B-AC17-839B-EB03-A5316187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2" y="879731"/>
            <a:ext cx="4979738" cy="334557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A65E0E5-AB29-C71D-842F-EBEB745840BC}"/>
              </a:ext>
            </a:extLst>
          </p:cNvPr>
          <p:cNvSpPr txBox="1"/>
          <p:nvPr/>
        </p:nvSpPr>
        <p:spPr>
          <a:xfrm>
            <a:off x="5438730" y="1057410"/>
            <a:ext cx="3246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BRAZIL</a:t>
            </a:r>
            <a:r>
              <a:rPr lang="es-BO" dirty="0"/>
              <a:t>:    2.7% V&amp;S, 1.3% GRLS.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dirty="0"/>
              <a:t>COLOMBIA: 1.2% </a:t>
            </a:r>
            <a:r>
              <a:rPr lang="es-BO" dirty="0" err="1"/>
              <a:t>V&amp;s</a:t>
            </a:r>
            <a:r>
              <a:rPr lang="es-BO" dirty="0"/>
              <a:t>, 2% GRLS.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dirty="0"/>
              <a:t>CHILE:     2.1% V&amp;G, 1.7% GNLS.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dirty="0"/>
              <a:t>PERU:    1.29% V&amp;G, 0.8% GNLS.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F487A6-0FC3-51F9-3F91-FC998289838C}"/>
              </a:ext>
            </a:extLst>
          </p:cNvPr>
          <p:cNvSpPr/>
          <p:nvPr/>
        </p:nvSpPr>
        <p:spPr>
          <a:xfrm>
            <a:off x="2899211" y="3549643"/>
            <a:ext cx="1011449" cy="290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90E085-8016-A51E-E8FF-CA9FB1D2DD8B}"/>
              </a:ext>
            </a:extLst>
          </p:cNvPr>
          <p:cNvSpPr/>
          <p:nvPr/>
        </p:nvSpPr>
        <p:spPr>
          <a:xfrm>
            <a:off x="546338" y="3520460"/>
            <a:ext cx="1011449" cy="290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2338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8115970" cy="692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</a:rPr>
              <a:t>AMENAZAS </a:t>
            </a:r>
            <a:r>
              <a:rPr lang="en" sz="2800" dirty="0">
                <a:solidFill>
                  <a:schemeClr val="accent1"/>
                </a:solidFill>
              </a:rPr>
              <a:t>ECONÓMICAS, POLÍTICAS Y SOCIALES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221016" y="994964"/>
            <a:ext cx="5464732" cy="3923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sz="1800" dirty="0"/>
              <a:t>La inestabilidad en las políticas económicas de la Región LATAM amenazan los prospectos de crecimiento.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altLang="es-BO" sz="1800" dirty="0"/>
              <a:t>El descontento social con la desigualdad y la actual crisis del costo de vida </a:t>
            </a:r>
            <a:r>
              <a:rPr lang="es-BO" altLang="es-BO" sz="1800" dirty="0"/>
              <a:t>puede generar mayores conflictos sociales</a:t>
            </a:r>
            <a:endParaRPr lang="es-ES_tradnl" altLang="es-BO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sz="1800" dirty="0"/>
              <a:t>Las posiciones fiscales débiles y la obligación de enfrentar pagos de intereses elevados, implica que las tasas de interés locales deban mantenerse también elevadas.  </a:t>
            </a:r>
          </a:p>
        </p:txBody>
      </p:sp>
      <p:pic>
        <p:nvPicPr>
          <p:cNvPr id="5126" name="Picture 6" descr="Amazon.com: Latin American Populism in the Twenty-First Century:  9781421410098: la Torre, Carlos de: Libros">
            <a:extLst>
              <a:ext uri="{FF2B5EF4-FFF2-40B4-BE49-F238E27FC236}">
                <a16:creationId xmlns:a16="http://schemas.microsoft.com/office/drawing/2014/main" id="{38393EBD-B7C4-6B5D-52D8-73311555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7"/>
          <a:stretch/>
        </p:blipFill>
        <p:spPr bwMode="auto">
          <a:xfrm>
            <a:off x="5915431" y="1677650"/>
            <a:ext cx="2909392" cy="22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1E7CBF0-E45A-55F3-EE01-4C9E89D5B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630"/>
            <a:ext cx="14428" cy="519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B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B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5088367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INFLACIÓN Y </a:t>
            </a:r>
            <a:r>
              <a:rPr lang="en" dirty="0">
                <a:solidFill>
                  <a:schemeClr val="accent1"/>
                </a:solidFill>
              </a:rPr>
              <a:t>DEPRECIACIÓN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489998" y="1575672"/>
            <a:ext cx="5197367" cy="2653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es-BO" sz="1600" b="1" dirty="0">
                <a:solidFill>
                  <a:schemeClr val="accent5">
                    <a:lumMod val="75000"/>
                  </a:schemeClr>
                </a:solidFill>
              </a:rPr>
              <a:t>La alta inflación</a:t>
            </a:r>
            <a:r>
              <a:rPr lang="es-ES" altLang="es-BO" dirty="0"/>
              <a:t> ha afectado profundamente a las poblaciones latinoamericanas, siendo los grupos demográficos más vulnerables que experimentan las mayores presiones debido al gasto proporcionalmente mayor en alimentos. </a:t>
            </a:r>
          </a:p>
          <a:p>
            <a:r>
              <a:rPr lang="es-ES_tradnl" dirty="0"/>
              <a:t>La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depreciación de la moneda </a:t>
            </a:r>
            <a:r>
              <a:rPr lang="es-ES_tradnl" dirty="0"/>
              <a:t>sigue siendo una constante en todo el continente.  Aunque la mayoría de los contratos son en dólares estadounidenses, una caída en el poder adquisitivo debido a los precios más altos continúa afectando las renovaciones para las aseguradoras.</a:t>
            </a:r>
          </a:p>
        </p:txBody>
      </p:sp>
      <p:pic>
        <p:nvPicPr>
          <p:cNvPr id="9218" name="Picture 2" descr="Food Inflation Stock Illustration - Download Image Now - Inflation -  Economics, Consumerism, Price - iStock">
            <a:extLst>
              <a:ext uri="{FF2B5EF4-FFF2-40B4-BE49-F238E27FC236}">
                <a16:creationId xmlns:a16="http://schemas.microsoft.com/office/drawing/2014/main" id="{A2808A95-52EB-092F-7A33-F9B2940D5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/>
          <a:stretch/>
        </p:blipFill>
        <p:spPr bwMode="auto">
          <a:xfrm>
            <a:off x="5817995" y="1667608"/>
            <a:ext cx="3049884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2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5088367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CATÁSTROFES </a:t>
            </a:r>
            <a:r>
              <a:rPr lang="en" dirty="0">
                <a:solidFill>
                  <a:schemeClr val="accent1"/>
                </a:solidFill>
              </a:rPr>
              <a:t>NATURALES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489999" y="1575673"/>
            <a:ext cx="4855724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dirty="0"/>
              <a:t>En América Latina, el reaseguro internacional ha sido clave para mantener la estabilidad del sector asegurador ante los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desafíos económicos, políticos y para hacer frente a la exposición de catástrofes naturales</a:t>
            </a:r>
            <a:r>
              <a:rPr lang="es-ES_tradnl" dirty="0"/>
              <a:t>.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s-ES_tradnl" dirty="0"/>
              <a:t>América Latina contiene varios mercados que son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vulnerables</a:t>
            </a:r>
            <a:r>
              <a:rPr lang="es-ES_tradnl" dirty="0"/>
              <a:t> a eventos catastróficos tanto en magnitud como en frecuencia.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México, Guatemala, Costa Rica, Ecuador, Chile y Perú.</a:t>
            </a:r>
            <a:endParaRPr lang="es-ES_tradnl" dirty="0"/>
          </a:p>
        </p:txBody>
      </p:sp>
      <p:pic>
        <p:nvPicPr>
          <p:cNvPr id="7170" name="Picture 2" descr="Seven things you need to know about disasters in Latin America and the  Caribbean - Sostenibilidad">
            <a:extLst>
              <a:ext uri="{FF2B5EF4-FFF2-40B4-BE49-F238E27FC236}">
                <a16:creationId xmlns:a16="http://schemas.microsoft.com/office/drawing/2014/main" id="{543C5758-ED6C-6B53-BFC6-D476BD89C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r="11853"/>
          <a:stretch/>
        </p:blipFill>
        <p:spPr bwMode="auto">
          <a:xfrm>
            <a:off x="5372709" y="1194955"/>
            <a:ext cx="3599277" cy="31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19">
            <a:extLst>
              <a:ext uri="{FF2B5EF4-FFF2-40B4-BE49-F238E27FC236}">
                <a16:creationId xmlns:a16="http://schemas.microsoft.com/office/drawing/2014/main" id="{617C52DF-2DE2-01B8-8EA6-B2CF6DB997CF}"/>
              </a:ext>
            </a:extLst>
          </p:cNvPr>
          <p:cNvGrpSpPr>
            <a:grpSpLocks/>
          </p:cNvGrpSpPr>
          <p:nvPr/>
        </p:nvGrpSpPr>
        <p:grpSpPr bwMode="auto">
          <a:xfrm>
            <a:off x="5572708" y="837819"/>
            <a:ext cx="3199278" cy="3881674"/>
            <a:chOff x="688913" y="1125538"/>
            <a:chExt cx="4341768" cy="5154612"/>
          </a:xfrm>
          <a:solidFill>
            <a:schemeClr val="bg1">
              <a:lumMod val="85000"/>
            </a:schemeClr>
          </a:solidFill>
        </p:grpSpPr>
        <p:sp>
          <p:nvSpPr>
            <p:cNvPr id="3" name="Freeform 162">
              <a:extLst>
                <a:ext uri="{FF2B5EF4-FFF2-40B4-BE49-F238E27FC236}">
                  <a16:creationId xmlns:a16="http://schemas.microsoft.com/office/drawing/2014/main" id="{228B6712-CBEA-EEB0-E0FF-D7789AA17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429" y="2805113"/>
              <a:ext cx="2200252" cy="2265363"/>
            </a:xfrm>
            <a:custGeom>
              <a:avLst/>
              <a:gdLst/>
              <a:ahLst/>
              <a:cxnLst>
                <a:cxn ang="0">
                  <a:pos x="6464" y="1855"/>
                </a:cxn>
                <a:cxn ang="0">
                  <a:pos x="5685" y="1514"/>
                </a:cxn>
                <a:cxn ang="0">
                  <a:pos x="5320" y="1538"/>
                </a:cxn>
                <a:cxn ang="0">
                  <a:pos x="5300" y="1321"/>
                </a:cxn>
                <a:cxn ang="0">
                  <a:pos x="5115" y="1221"/>
                </a:cxn>
                <a:cxn ang="0">
                  <a:pos x="4828" y="1081"/>
                </a:cxn>
                <a:cxn ang="0">
                  <a:pos x="4409" y="1235"/>
                </a:cxn>
                <a:cxn ang="0">
                  <a:pos x="4618" y="999"/>
                </a:cxn>
                <a:cxn ang="0">
                  <a:pos x="4360" y="879"/>
                </a:cxn>
                <a:cxn ang="0">
                  <a:pos x="4234" y="605"/>
                </a:cxn>
                <a:cxn ang="0">
                  <a:pos x="4006" y="207"/>
                </a:cxn>
                <a:cxn ang="0">
                  <a:pos x="3698" y="524"/>
                </a:cxn>
                <a:cxn ang="0">
                  <a:pos x="3269" y="481"/>
                </a:cxn>
                <a:cxn ang="0">
                  <a:pos x="3050" y="567"/>
                </a:cxn>
                <a:cxn ang="0">
                  <a:pos x="2631" y="620"/>
                </a:cxn>
                <a:cxn ang="0">
                  <a:pos x="2631" y="211"/>
                </a:cxn>
                <a:cxn ang="0">
                  <a:pos x="2431" y="14"/>
                </a:cxn>
                <a:cxn ang="0">
                  <a:pos x="2173" y="202"/>
                </a:cxn>
                <a:cxn ang="0">
                  <a:pos x="1939" y="245"/>
                </a:cxn>
                <a:cxn ang="0">
                  <a:pos x="1779" y="284"/>
                </a:cxn>
                <a:cxn ang="0">
                  <a:pos x="1905" y="548"/>
                </a:cxn>
                <a:cxn ang="0">
                  <a:pos x="1540" y="793"/>
                </a:cxn>
                <a:cxn ang="0">
                  <a:pos x="1243" y="721"/>
                </a:cxn>
                <a:cxn ang="0">
                  <a:pos x="751" y="639"/>
                </a:cxn>
                <a:cxn ang="0">
                  <a:pos x="819" y="812"/>
                </a:cxn>
                <a:cxn ang="0">
                  <a:pos x="792" y="1109"/>
                </a:cxn>
                <a:cxn ang="0">
                  <a:pos x="508" y="1742"/>
                </a:cxn>
                <a:cxn ang="0">
                  <a:pos x="144" y="2121"/>
                </a:cxn>
                <a:cxn ang="0">
                  <a:pos x="28" y="2385"/>
                </a:cxn>
                <a:cxn ang="0">
                  <a:pos x="265" y="2710"/>
                </a:cxn>
                <a:cxn ang="0">
                  <a:pos x="595" y="2838"/>
                </a:cxn>
                <a:cxn ang="0">
                  <a:pos x="1033" y="2912"/>
                </a:cxn>
                <a:cxn ang="0">
                  <a:pos x="1518" y="2747"/>
                </a:cxn>
                <a:cxn ang="0">
                  <a:pos x="1756" y="3250"/>
                </a:cxn>
                <a:cxn ang="0">
                  <a:pos x="2313" y="3451"/>
                </a:cxn>
                <a:cxn ang="0">
                  <a:pos x="2597" y="3945"/>
                </a:cxn>
                <a:cxn ang="0">
                  <a:pos x="2854" y="4322"/>
                </a:cxn>
                <a:cxn ang="0">
                  <a:pos x="2743" y="4923"/>
                </a:cxn>
                <a:cxn ang="0">
                  <a:pos x="3118" y="5243"/>
                </a:cxn>
                <a:cxn ang="0">
                  <a:pos x="3219" y="5590"/>
                </a:cxn>
                <a:cxn ang="0">
                  <a:pos x="3109" y="6029"/>
                </a:cxn>
                <a:cxn ang="0">
                  <a:pos x="2624" y="6499"/>
                </a:cxn>
                <a:cxn ang="0">
                  <a:pos x="2918" y="6595"/>
                </a:cxn>
                <a:cxn ang="0">
                  <a:pos x="3194" y="7021"/>
                </a:cxn>
                <a:cxn ang="0">
                  <a:pos x="3422" y="6793"/>
                </a:cxn>
                <a:cxn ang="0">
                  <a:pos x="3668" y="6637"/>
                </a:cxn>
                <a:cxn ang="0">
                  <a:pos x="3734" y="6661"/>
                </a:cxn>
                <a:cxn ang="0">
                  <a:pos x="4136" y="6187"/>
                </a:cxn>
                <a:cxn ang="0">
                  <a:pos x="4352" y="5609"/>
                </a:cxn>
                <a:cxn ang="0">
                  <a:pos x="4919" y="5334"/>
                </a:cxn>
                <a:cxn ang="0">
                  <a:pos x="5395" y="5216"/>
                </a:cxn>
                <a:cxn ang="0">
                  <a:pos x="5670" y="4906"/>
                </a:cxn>
                <a:cxn ang="0">
                  <a:pos x="5834" y="4549"/>
                </a:cxn>
                <a:cxn ang="0">
                  <a:pos x="6046" y="4190"/>
                </a:cxn>
                <a:cxn ang="0">
                  <a:pos x="6086" y="3613"/>
                </a:cxn>
                <a:cxn ang="0">
                  <a:pos x="6372" y="3248"/>
                </a:cxn>
                <a:cxn ang="0">
                  <a:pos x="6885" y="2592"/>
                </a:cxn>
              </a:cxnLst>
              <a:rect l="0" t="0" r="r" b="b"/>
              <a:pathLst>
                <a:path w="6931" h="7135">
                  <a:moveTo>
                    <a:pt x="6896" y="2149"/>
                  </a:moveTo>
                  <a:lnTo>
                    <a:pt x="6830" y="1975"/>
                  </a:lnTo>
                  <a:lnTo>
                    <a:pt x="6620" y="1963"/>
                  </a:lnTo>
                  <a:lnTo>
                    <a:pt x="6464" y="1855"/>
                  </a:lnTo>
                  <a:lnTo>
                    <a:pt x="6270" y="1658"/>
                  </a:lnTo>
                  <a:lnTo>
                    <a:pt x="6025" y="1513"/>
                  </a:lnTo>
                  <a:lnTo>
                    <a:pt x="5860" y="1552"/>
                  </a:lnTo>
                  <a:lnTo>
                    <a:pt x="5685" y="1514"/>
                  </a:lnTo>
                  <a:lnTo>
                    <a:pt x="5534" y="1442"/>
                  </a:lnTo>
                  <a:lnTo>
                    <a:pt x="5437" y="1461"/>
                  </a:lnTo>
                  <a:lnTo>
                    <a:pt x="5383" y="1504"/>
                  </a:lnTo>
                  <a:lnTo>
                    <a:pt x="5320" y="1538"/>
                  </a:lnTo>
                  <a:lnTo>
                    <a:pt x="5252" y="1557"/>
                  </a:lnTo>
                  <a:lnTo>
                    <a:pt x="5271" y="1466"/>
                  </a:lnTo>
                  <a:lnTo>
                    <a:pt x="5354" y="1384"/>
                  </a:lnTo>
                  <a:lnTo>
                    <a:pt x="5300" y="1321"/>
                  </a:lnTo>
                  <a:lnTo>
                    <a:pt x="5237" y="1254"/>
                  </a:lnTo>
                  <a:lnTo>
                    <a:pt x="5198" y="1293"/>
                  </a:lnTo>
                  <a:lnTo>
                    <a:pt x="5149" y="1197"/>
                  </a:lnTo>
                  <a:lnTo>
                    <a:pt x="5115" y="1221"/>
                  </a:lnTo>
                  <a:lnTo>
                    <a:pt x="5037" y="1192"/>
                  </a:lnTo>
                  <a:lnTo>
                    <a:pt x="4993" y="1158"/>
                  </a:lnTo>
                  <a:lnTo>
                    <a:pt x="4920" y="1110"/>
                  </a:lnTo>
                  <a:lnTo>
                    <a:pt x="4828" y="1081"/>
                  </a:lnTo>
                  <a:lnTo>
                    <a:pt x="4682" y="1081"/>
                  </a:lnTo>
                  <a:lnTo>
                    <a:pt x="4628" y="1172"/>
                  </a:lnTo>
                  <a:lnTo>
                    <a:pt x="4492" y="1264"/>
                  </a:lnTo>
                  <a:lnTo>
                    <a:pt x="4409" y="1235"/>
                  </a:lnTo>
                  <a:lnTo>
                    <a:pt x="4462" y="1197"/>
                  </a:lnTo>
                  <a:lnTo>
                    <a:pt x="4536" y="1187"/>
                  </a:lnTo>
                  <a:lnTo>
                    <a:pt x="4613" y="1076"/>
                  </a:lnTo>
                  <a:lnTo>
                    <a:pt x="4618" y="999"/>
                  </a:lnTo>
                  <a:lnTo>
                    <a:pt x="4477" y="966"/>
                  </a:lnTo>
                  <a:lnTo>
                    <a:pt x="4414" y="927"/>
                  </a:lnTo>
                  <a:lnTo>
                    <a:pt x="4423" y="884"/>
                  </a:lnTo>
                  <a:lnTo>
                    <a:pt x="4360" y="879"/>
                  </a:lnTo>
                  <a:lnTo>
                    <a:pt x="4321" y="836"/>
                  </a:lnTo>
                  <a:lnTo>
                    <a:pt x="4365" y="754"/>
                  </a:lnTo>
                  <a:lnTo>
                    <a:pt x="4360" y="668"/>
                  </a:lnTo>
                  <a:lnTo>
                    <a:pt x="4234" y="605"/>
                  </a:lnTo>
                  <a:lnTo>
                    <a:pt x="4165" y="399"/>
                  </a:lnTo>
                  <a:lnTo>
                    <a:pt x="4114" y="268"/>
                  </a:lnTo>
                  <a:lnTo>
                    <a:pt x="4057" y="168"/>
                  </a:lnTo>
                  <a:lnTo>
                    <a:pt x="4006" y="207"/>
                  </a:lnTo>
                  <a:lnTo>
                    <a:pt x="3899" y="366"/>
                  </a:lnTo>
                  <a:lnTo>
                    <a:pt x="3869" y="493"/>
                  </a:lnTo>
                  <a:lnTo>
                    <a:pt x="3803" y="556"/>
                  </a:lnTo>
                  <a:lnTo>
                    <a:pt x="3698" y="524"/>
                  </a:lnTo>
                  <a:lnTo>
                    <a:pt x="3586" y="567"/>
                  </a:lnTo>
                  <a:lnTo>
                    <a:pt x="3444" y="481"/>
                  </a:lnTo>
                  <a:lnTo>
                    <a:pt x="3367" y="500"/>
                  </a:lnTo>
                  <a:lnTo>
                    <a:pt x="3269" y="481"/>
                  </a:lnTo>
                  <a:lnTo>
                    <a:pt x="3254" y="519"/>
                  </a:lnTo>
                  <a:lnTo>
                    <a:pt x="3279" y="591"/>
                  </a:lnTo>
                  <a:lnTo>
                    <a:pt x="3138" y="581"/>
                  </a:lnTo>
                  <a:lnTo>
                    <a:pt x="3050" y="567"/>
                  </a:lnTo>
                  <a:lnTo>
                    <a:pt x="2987" y="601"/>
                  </a:lnTo>
                  <a:lnTo>
                    <a:pt x="2875" y="615"/>
                  </a:lnTo>
                  <a:lnTo>
                    <a:pt x="2758" y="697"/>
                  </a:lnTo>
                  <a:lnTo>
                    <a:pt x="2631" y="620"/>
                  </a:lnTo>
                  <a:lnTo>
                    <a:pt x="2553" y="529"/>
                  </a:lnTo>
                  <a:lnTo>
                    <a:pt x="2543" y="399"/>
                  </a:lnTo>
                  <a:lnTo>
                    <a:pt x="2573" y="298"/>
                  </a:lnTo>
                  <a:lnTo>
                    <a:pt x="2631" y="211"/>
                  </a:lnTo>
                  <a:lnTo>
                    <a:pt x="2529" y="120"/>
                  </a:lnTo>
                  <a:lnTo>
                    <a:pt x="2543" y="38"/>
                  </a:lnTo>
                  <a:lnTo>
                    <a:pt x="2509" y="0"/>
                  </a:lnTo>
                  <a:lnTo>
                    <a:pt x="2431" y="14"/>
                  </a:lnTo>
                  <a:lnTo>
                    <a:pt x="2431" y="58"/>
                  </a:lnTo>
                  <a:lnTo>
                    <a:pt x="2363" y="130"/>
                  </a:lnTo>
                  <a:lnTo>
                    <a:pt x="2280" y="159"/>
                  </a:lnTo>
                  <a:lnTo>
                    <a:pt x="2173" y="202"/>
                  </a:lnTo>
                  <a:lnTo>
                    <a:pt x="2095" y="187"/>
                  </a:lnTo>
                  <a:lnTo>
                    <a:pt x="2027" y="221"/>
                  </a:lnTo>
                  <a:lnTo>
                    <a:pt x="2032" y="298"/>
                  </a:lnTo>
                  <a:lnTo>
                    <a:pt x="1939" y="245"/>
                  </a:lnTo>
                  <a:lnTo>
                    <a:pt x="1813" y="211"/>
                  </a:lnTo>
                  <a:lnTo>
                    <a:pt x="1667" y="178"/>
                  </a:lnTo>
                  <a:lnTo>
                    <a:pt x="1696" y="226"/>
                  </a:lnTo>
                  <a:lnTo>
                    <a:pt x="1779" y="284"/>
                  </a:lnTo>
                  <a:lnTo>
                    <a:pt x="1774" y="370"/>
                  </a:lnTo>
                  <a:lnTo>
                    <a:pt x="1832" y="461"/>
                  </a:lnTo>
                  <a:lnTo>
                    <a:pt x="1939" y="476"/>
                  </a:lnTo>
                  <a:lnTo>
                    <a:pt x="1905" y="548"/>
                  </a:lnTo>
                  <a:lnTo>
                    <a:pt x="1798" y="581"/>
                  </a:lnTo>
                  <a:lnTo>
                    <a:pt x="1798" y="634"/>
                  </a:lnTo>
                  <a:lnTo>
                    <a:pt x="1637" y="702"/>
                  </a:lnTo>
                  <a:lnTo>
                    <a:pt x="1540" y="793"/>
                  </a:lnTo>
                  <a:lnTo>
                    <a:pt x="1496" y="740"/>
                  </a:lnTo>
                  <a:lnTo>
                    <a:pt x="1418" y="798"/>
                  </a:lnTo>
                  <a:lnTo>
                    <a:pt x="1330" y="735"/>
                  </a:lnTo>
                  <a:lnTo>
                    <a:pt x="1243" y="721"/>
                  </a:lnTo>
                  <a:lnTo>
                    <a:pt x="1243" y="644"/>
                  </a:lnTo>
                  <a:lnTo>
                    <a:pt x="1189" y="562"/>
                  </a:lnTo>
                  <a:lnTo>
                    <a:pt x="1067" y="649"/>
                  </a:lnTo>
                  <a:lnTo>
                    <a:pt x="751" y="639"/>
                  </a:lnTo>
                  <a:lnTo>
                    <a:pt x="765" y="754"/>
                  </a:lnTo>
                  <a:lnTo>
                    <a:pt x="868" y="745"/>
                  </a:lnTo>
                  <a:lnTo>
                    <a:pt x="897" y="836"/>
                  </a:lnTo>
                  <a:lnTo>
                    <a:pt x="819" y="812"/>
                  </a:lnTo>
                  <a:lnTo>
                    <a:pt x="707" y="841"/>
                  </a:lnTo>
                  <a:lnTo>
                    <a:pt x="717" y="985"/>
                  </a:lnTo>
                  <a:lnTo>
                    <a:pt x="804" y="1028"/>
                  </a:lnTo>
                  <a:lnTo>
                    <a:pt x="792" y="1109"/>
                  </a:lnTo>
                  <a:lnTo>
                    <a:pt x="838" y="1201"/>
                  </a:lnTo>
                  <a:lnTo>
                    <a:pt x="705" y="1747"/>
                  </a:lnTo>
                  <a:lnTo>
                    <a:pt x="604" y="1718"/>
                  </a:lnTo>
                  <a:lnTo>
                    <a:pt x="508" y="1742"/>
                  </a:lnTo>
                  <a:lnTo>
                    <a:pt x="388" y="1766"/>
                  </a:lnTo>
                  <a:lnTo>
                    <a:pt x="244" y="1864"/>
                  </a:lnTo>
                  <a:lnTo>
                    <a:pt x="148" y="2025"/>
                  </a:lnTo>
                  <a:lnTo>
                    <a:pt x="144" y="2121"/>
                  </a:lnTo>
                  <a:lnTo>
                    <a:pt x="98" y="2158"/>
                  </a:lnTo>
                  <a:lnTo>
                    <a:pt x="14" y="2227"/>
                  </a:lnTo>
                  <a:lnTo>
                    <a:pt x="0" y="2313"/>
                  </a:lnTo>
                  <a:lnTo>
                    <a:pt x="28" y="2385"/>
                  </a:lnTo>
                  <a:lnTo>
                    <a:pt x="83" y="2454"/>
                  </a:lnTo>
                  <a:lnTo>
                    <a:pt x="137" y="2564"/>
                  </a:lnTo>
                  <a:lnTo>
                    <a:pt x="165" y="2656"/>
                  </a:lnTo>
                  <a:lnTo>
                    <a:pt x="265" y="2710"/>
                  </a:lnTo>
                  <a:lnTo>
                    <a:pt x="339" y="2802"/>
                  </a:lnTo>
                  <a:lnTo>
                    <a:pt x="460" y="2779"/>
                  </a:lnTo>
                  <a:lnTo>
                    <a:pt x="571" y="2681"/>
                  </a:lnTo>
                  <a:lnTo>
                    <a:pt x="595" y="2838"/>
                  </a:lnTo>
                  <a:lnTo>
                    <a:pt x="595" y="2966"/>
                  </a:lnTo>
                  <a:lnTo>
                    <a:pt x="750" y="2939"/>
                  </a:lnTo>
                  <a:lnTo>
                    <a:pt x="915" y="2966"/>
                  </a:lnTo>
                  <a:lnTo>
                    <a:pt x="1033" y="2912"/>
                  </a:lnTo>
                  <a:lnTo>
                    <a:pt x="1161" y="2848"/>
                  </a:lnTo>
                  <a:lnTo>
                    <a:pt x="1271" y="2784"/>
                  </a:lnTo>
                  <a:lnTo>
                    <a:pt x="1417" y="2756"/>
                  </a:lnTo>
                  <a:lnTo>
                    <a:pt x="1518" y="2747"/>
                  </a:lnTo>
                  <a:lnTo>
                    <a:pt x="1518" y="2893"/>
                  </a:lnTo>
                  <a:lnTo>
                    <a:pt x="1527" y="3049"/>
                  </a:lnTo>
                  <a:lnTo>
                    <a:pt x="1637" y="3168"/>
                  </a:lnTo>
                  <a:lnTo>
                    <a:pt x="1756" y="3250"/>
                  </a:lnTo>
                  <a:lnTo>
                    <a:pt x="1893" y="3268"/>
                  </a:lnTo>
                  <a:lnTo>
                    <a:pt x="2048" y="3350"/>
                  </a:lnTo>
                  <a:lnTo>
                    <a:pt x="2149" y="3424"/>
                  </a:lnTo>
                  <a:lnTo>
                    <a:pt x="2313" y="3451"/>
                  </a:lnTo>
                  <a:lnTo>
                    <a:pt x="2396" y="3570"/>
                  </a:lnTo>
                  <a:lnTo>
                    <a:pt x="2368" y="3734"/>
                  </a:lnTo>
                  <a:lnTo>
                    <a:pt x="2441" y="3926"/>
                  </a:lnTo>
                  <a:lnTo>
                    <a:pt x="2597" y="3945"/>
                  </a:lnTo>
                  <a:lnTo>
                    <a:pt x="2734" y="3963"/>
                  </a:lnTo>
                  <a:lnTo>
                    <a:pt x="2697" y="4082"/>
                  </a:lnTo>
                  <a:lnTo>
                    <a:pt x="2780" y="4173"/>
                  </a:lnTo>
                  <a:lnTo>
                    <a:pt x="2854" y="4322"/>
                  </a:lnTo>
                  <a:lnTo>
                    <a:pt x="2840" y="4432"/>
                  </a:lnTo>
                  <a:lnTo>
                    <a:pt x="2761" y="4576"/>
                  </a:lnTo>
                  <a:lnTo>
                    <a:pt x="2725" y="4758"/>
                  </a:lnTo>
                  <a:lnTo>
                    <a:pt x="2743" y="4923"/>
                  </a:lnTo>
                  <a:lnTo>
                    <a:pt x="2725" y="5024"/>
                  </a:lnTo>
                  <a:lnTo>
                    <a:pt x="2944" y="5042"/>
                  </a:lnTo>
                  <a:lnTo>
                    <a:pt x="3091" y="5097"/>
                  </a:lnTo>
                  <a:lnTo>
                    <a:pt x="3118" y="5243"/>
                  </a:lnTo>
                  <a:lnTo>
                    <a:pt x="3118" y="5380"/>
                  </a:lnTo>
                  <a:lnTo>
                    <a:pt x="3237" y="5344"/>
                  </a:lnTo>
                  <a:lnTo>
                    <a:pt x="3292" y="5435"/>
                  </a:lnTo>
                  <a:lnTo>
                    <a:pt x="3219" y="5590"/>
                  </a:lnTo>
                  <a:lnTo>
                    <a:pt x="3292" y="5682"/>
                  </a:lnTo>
                  <a:lnTo>
                    <a:pt x="3319" y="5837"/>
                  </a:lnTo>
                  <a:lnTo>
                    <a:pt x="3292" y="5965"/>
                  </a:lnTo>
                  <a:lnTo>
                    <a:pt x="3109" y="6029"/>
                  </a:lnTo>
                  <a:lnTo>
                    <a:pt x="2944" y="6121"/>
                  </a:lnTo>
                  <a:lnTo>
                    <a:pt x="2807" y="6267"/>
                  </a:lnTo>
                  <a:lnTo>
                    <a:pt x="2696" y="6391"/>
                  </a:lnTo>
                  <a:lnTo>
                    <a:pt x="2624" y="6499"/>
                  </a:lnTo>
                  <a:lnTo>
                    <a:pt x="2720" y="6463"/>
                  </a:lnTo>
                  <a:lnTo>
                    <a:pt x="2828" y="6577"/>
                  </a:lnTo>
                  <a:lnTo>
                    <a:pt x="2834" y="6643"/>
                  </a:lnTo>
                  <a:lnTo>
                    <a:pt x="2918" y="6595"/>
                  </a:lnTo>
                  <a:lnTo>
                    <a:pt x="2990" y="6709"/>
                  </a:lnTo>
                  <a:lnTo>
                    <a:pt x="3104" y="6799"/>
                  </a:lnTo>
                  <a:lnTo>
                    <a:pt x="3212" y="6901"/>
                  </a:lnTo>
                  <a:lnTo>
                    <a:pt x="3194" y="7021"/>
                  </a:lnTo>
                  <a:lnTo>
                    <a:pt x="3176" y="7135"/>
                  </a:lnTo>
                  <a:lnTo>
                    <a:pt x="3314" y="7033"/>
                  </a:lnTo>
                  <a:lnTo>
                    <a:pt x="3392" y="6895"/>
                  </a:lnTo>
                  <a:lnTo>
                    <a:pt x="3422" y="6793"/>
                  </a:lnTo>
                  <a:lnTo>
                    <a:pt x="3548" y="6691"/>
                  </a:lnTo>
                  <a:lnTo>
                    <a:pt x="3620" y="6547"/>
                  </a:lnTo>
                  <a:lnTo>
                    <a:pt x="3674" y="6571"/>
                  </a:lnTo>
                  <a:lnTo>
                    <a:pt x="3668" y="6637"/>
                  </a:lnTo>
                  <a:lnTo>
                    <a:pt x="3584" y="6733"/>
                  </a:lnTo>
                  <a:lnTo>
                    <a:pt x="3494" y="6853"/>
                  </a:lnTo>
                  <a:lnTo>
                    <a:pt x="3638" y="6757"/>
                  </a:lnTo>
                  <a:lnTo>
                    <a:pt x="3734" y="6661"/>
                  </a:lnTo>
                  <a:lnTo>
                    <a:pt x="3863" y="6425"/>
                  </a:lnTo>
                  <a:lnTo>
                    <a:pt x="3951" y="6362"/>
                  </a:lnTo>
                  <a:lnTo>
                    <a:pt x="4034" y="6295"/>
                  </a:lnTo>
                  <a:lnTo>
                    <a:pt x="4136" y="6187"/>
                  </a:lnTo>
                  <a:lnTo>
                    <a:pt x="4141" y="6031"/>
                  </a:lnTo>
                  <a:lnTo>
                    <a:pt x="4179" y="5810"/>
                  </a:lnTo>
                  <a:lnTo>
                    <a:pt x="4288" y="5673"/>
                  </a:lnTo>
                  <a:lnTo>
                    <a:pt x="4352" y="5609"/>
                  </a:lnTo>
                  <a:lnTo>
                    <a:pt x="4489" y="5536"/>
                  </a:lnTo>
                  <a:lnTo>
                    <a:pt x="4645" y="5462"/>
                  </a:lnTo>
                  <a:lnTo>
                    <a:pt x="4791" y="5426"/>
                  </a:lnTo>
                  <a:lnTo>
                    <a:pt x="4919" y="5334"/>
                  </a:lnTo>
                  <a:lnTo>
                    <a:pt x="5020" y="5344"/>
                  </a:lnTo>
                  <a:lnTo>
                    <a:pt x="5148" y="5280"/>
                  </a:lnTo>
                  <a:lnTo>
                    <a:pt x="5321" y="5298"/>
                  </a:lnTo>
                  <a:lnTo>
                    <a:pt x="5395" y="5216"/>
                  </a:lnTo>
                  <a:lnTo>
                    <a:pt x="5523" y="5152"/>
                  </a:lnTo>
                  <a:lnTo>
                    <a:pt x="5587" y="5051"/>
                  </a:lnTo>
                  <a:lnTo>
                    <a:pt x="5605" y="4960"/>
                  </a:lnTo>
                  <a:lnTo>
                    <a:pt x="5670" y="4906"/>
                  </a:lnTo>
                  <a:lnTo>
                    <a:pt x="5714" y="4825"/>
                  </a:lnTo>
                  <a:lnTo>
                    <a:pt x="5774" y="4735"/>
                  </a:lnTo>
                  <a:lnTo>
                    <a:pt x="5858" y="4675"/>
                  </a:lnTo>
                  <a:lnTo>
                    <a:pt x="5834" y="4549"/>
                  </a:lnTo>
                  <a:lnTo>
                    <a:pt x="5924" y="4423"/>
                  </a:lnTo>
                  <a:lnTo>
                    <a:pt x="5990" y="4339"/>
                  </a:lnTo>
                  <a:lnTo>
                    <a:pt x="5990" y="4219"/>
                  </a:lnTo>
                  <a:lnTo>
                    <a:pt x="6046" y="4190"/>
                  </a:lnTo>
                  <a:lnTo>
                    <a:pt x="6050" y="4060"/>
                  </a:lnTo>
                  <a:lnTo>
                    <a:pt x="6053" y="3844"/>
                  </a:lnTo>
                  <a:lnTo>
                    <a:pt x="6116" y="3685"/>
                  </a:lnTo>
                  <a:lnTo>
                    <a:pt x="6086" y="3613"/>
                  </a:lnTo>
                  <a:lnTo>
                    <a:pt x="6158" y="3493"/>
                  </a:lnTo>
                  <a:lnTo>
                    <a:pt x="6254" y="3463"/>
                  </a:lnTo>
                  <a:lnTo>
                    <a:pt x="6338" y="3367"/>
                  </a:lnTo>
                  <a:lnTo>
                    <a:pt x="6372" y="3248"/>
                  </a:lnTo>
                  <a:lnTo>
                    <a:pt x="6484" y="3071"/>
                  </a:lnTo>
                  <a:lnTo>
                    <a:pt x="6654" y="2950"/>
                  </a:lnTo>
                  <a:lnTo>
                    <a:pt x="6800" y="2809"/>
                  </a:lnTo>
                  <a:lnTo>
                    <a:pt x="6885" y="2592"/>
                  </a:lnTo>
                  <a:lnTo>
                    <a:pt x="6931" y="2372"/>
                  </a:lnTo>
                  <a:lnTo>
                    <a:pt x="6896" y="214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1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" name="Freeform 163">
              <a:extLst>
                <a:ext uri="{FF2B5EF4-FFF2-40B4-BE49-F238E27FC236}">
                  <a16:creationId xmlns:a16="http://schemas.microsoft.com/office/drawing/2014/main" id="{881F5AD5-316B-815C-8ED0-6205CE41E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435" y="4232275"/>
              <a:ext cx="434970" cy="474662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47" y="598"/>
                </a:cxn>
                <a:cxn ang="0">
                  <a:pos x="102" y="685"/>
                </a:cxn>
                <a:cxn ang="0">
                  <a:pos x="168" y="747"/>
                </a:cxn>
                <a:cxn ang="0">
                  <a:pos x="240" y="814"/>
                </a:cxn>
                <a:cxn ang="0">
                  <a:pos x="350" y="861"/>
                </a:cxn>
                <a:cxn ang="0">
                  <a:pos x="465" y="903"/>
                </a:cxn>
                <a:cxn ang="0">
                  <a:pos x="527" y="973"/>
                </a:cxn>
                <a:cxn ang="0">
                  <a:pos x="641" y="1026"/>
                </a:cxn>
                <a:cxn ang="0">
                  <a:pos x="725" y="1054"/>
                </a:cxn>
                <a:cxn ang="0">
                  <a:pos x="797" y="1086"/>
                </a:cxn>
                <a:cxn ang="0">
                  <a:pos x="732" y="1210"/>
                </a:cxn>
                <a:cxn ang="0">
                  <a:pos x="662" y="1311"/>
                </a:cxn>
                <a:cxn ang="0">
                  <a:pos x="584" y="1414"/>
                </a:cxn>
                <a:cxn ang="0">
                  <a:pos x="678" y="1482"/>
                </a:cxn>
                <a:cxn ang="0">
                  <a:pos x="863" y="1491"/>
                </a:cxn>
                <a:cxn ang="0">
                  <a:pos x="1056" y="1494"/>
                </a:cxn>
                <a:cxn ang="0">
                  <a:pos x="1096" y="1462"/>
                </a:cxn>
                <a:cxn ang="0">
                  <a:pos x="1131" y="1441"/>
                </a:cxn>
                <a:cxn ang="0">
                  <a:pos x="1194" y="1363"/>
                </a:cxn>
                <a:cxn ang="0">
                  <a:pos x="1254" y="1296"/>
                </a:cxn>
                <a:cxn ang="0">
                  <a:pos x="1293" y="1173"/>
                </a:cxn>
                <a:cxn ang="0">
                  <a:pos x="1301" y="1095"/>
                </a:cxn>
                <a:cxn ang="0">
                  <a:pos x="1340" y="1011"/>
                </a:cxn>
                <a:cxn ang="0">
                  <a:pos x="1371" y="942"/>
                </a:cxn>
                <a:cxn ang="0">
                  <a:pos x="1320" y="850"/>
                </a:cxn>
                <a:cxn ang="0">
                  <a:pos x="1200" y="883"/>
                </a:cxn>
                <a:cxn ang="0">
                  <a:pos x="1199" y="747"/>
                </a:cxn>
                <a:cxn ang="0">
                  <a:pos x="1172" y="604"/>
                </a:cxn>
                <a:cxn ang="0">
                  <a:pos x="1092" y="573"/>
                </a:cxn>
                <a:cxn ang="0">
                  <a:pos x="1028" y="549"/>
                </a:cxn>
                <a:cxn ang="0">
                  <a:pos x="807" y="529"/>
                </a:cxn>
                <a:cxn ang="0">
                  <a:pos x="824" y="432"/>
                </a:cxn>
                <a:cxn ang="0">
                  <a:pos x="807" y="261"/>
                </a:cxn>
                <a:cxn ang="0">
                  <a:pos x="842" y="82"/>
                </a:cxn>
                <a:cxn ang="0">
                  <a:pos x="725" y="64"/>
                </a:cxn>
                <a:cxn ang="0">
                  <a:pos x="623" y="36"/>
                </a:cxn>
                <a:cxn ang="0">
                  <a:pos x="470" y="28"/>
                </a:cxn>
                <a:cxn ang="0">
                  <a:pos x="309" y="27"/>
                </a:cxn>
                <a:cxn ang="0">
                  <a:pos x="200" y="0"/>
                </a:cxn>
                <a:cxn ang="0">
                  <a:pos x="138" y="136"/>
                </a:cxn>
                <a:cxn ang="0">
                  <a:pos x="65" y="237"/>
                </a:cxn>
                <a:cxn ang="0">
                  <a:pos x="47" y="363"/>
                </a:cxn>
                <a:cxn ang="0">
                  <a:pos x="0" y="519"/>
                </a:cxn>
              </a:cxnLst>
              <a:rect l="0" t="0" r="r" b="b"/>
              <a:pathLst>
                <a:path w="1371" h="1494">
                  <a:moveTo>
                    <a:pt x="0" y="519"/>
                  </a:moveTo>
                  <a:lnTo>
                    <a:pt x="47" y="598"/>
                  </a:lnTo>
                  <a:lnTo>
                    <a:pt x="102" y="685"/>
                  </a:lnTo>
                  <a:lnTo>
                    <a:pt x="168" y="747"/>
                  </a:lnTo>
                  <a:lnTo>
                    <a:pt x="240" y="814"/>
                  </a:lnTo>
                  <a:lnTo>
                    <a:pt x="350" y="861"/>
                  </a:lnTo>
                  <a:lnTo>
                    <a:pt x="465" y="903"/>
                  </a:lnTo>
                  <a:lnTo>
                    <a:pt x="527" y="973"/>
                  </a:lnTo>
                  <a:lnTo>
                    <a:pt x="641" y="1026"/>
                  </a:lnTo>
                  <a:lnTo>
                    <a:pt x="725" y="1054"/>
                  </a:lnTo>
                  <a:lnTo>
                    <a:pt x="797" y="1086"/>
                  </a:lnTo>
                  <a:lnTo>
                    <a:pt x="732" y="1210"/>
                  </a:lnTo>
                  <a:lnTo>
                    <a:pt x="662" y="1311"/>
                  </a:lnTo>
                  <a:lnTo>
                    <a:pt x="584" y="1414"/>
                  </a:lnTo>
                  <a:lnTo>
                    <a:pt x="678" y="1482"/>
                  </a:lnTo>
                  <a:lnTo>
                    <a:pt x="863" y="1491"/>
                  </a:lnTo>
                  <a:lnTo>
                    <a:pt x="1056" y="1494"/>
                  </a:lnTo>
                  <a:lnTo>
                    <a:pt x="1096" y="1462"/>
                  </a:lnTo>
                  <a:lnTo>
                    <a:pt x="1131" y="1441"/>
                  </a:lnTo>
                  <a:lnTo>
                    <a:pt x="1194" y="1363"/>
                  </a:lnTo>
                  <a:lnTo>
                    <a:pt x="1254" y="1296"/>
                  </a:lnTo>
                  <a:lnTo>
                    <a:pt x="1293" y="1173"/>
                  </a:lnTo>
                  <a:lnTo>
                    <a:pt x="1301" y="1095"/>
                  </a:lnTo>
                  <a:lnTo>
                    <a:pt x="1340" y="1011"/>
                  </a:lnTo>
                  <a:lnTo>
                    <a:pt x="1371" y="942"/>
                  </a:lnTo>
                  <a:lnTo>
                    <a:pt x="1320" y="850"/>
                  </a:lnTo>
                  <a:lnTo>
                    <a:pt x="1200" y="883"/>
                  </a:lnTo>
                  <a:lnTo>
                    <a:pt x="1199" y="747"/>
                  </a:lnTo>
                  <a:lnTo>
                    <a:pt x="1172" y="604"/>
                  </a:lnTo>
                  <a:lnTo>
                    <a:pt x="1092" y="573"/>
                  </a:lnTo>
                  <a:lnTo>
                    <a:pt x="1028" y="549"/>
                  </a:lnTo>
                  <a:lnTo>
                    <a:pt x="807" y="529"/>
                  </a:lnTo>
                  <a:lnTo>
                    <a:pt x="824" y="432"/>
                  </a:lnTo>
                  <a:lnTo>
                    <a:pt x="807" y="261"/>
                  </a:lnTo>
                  <a:lnTo>
                    <a:pt x="842" y="82"/>
                  </a:lnTo>
                  <a:lnTo>
                    <a:pt x="725" y="64"/>
                  </a:lnTo>
                  <a:lnTo>
                    <a:pt x="623" y="36"/>
                  </a:lnTo>
                  <a:lnTo>
                    <a:pt x="470" y="28"/>
                  </a:lnTo>
                  <a:lnTo>
                    <a:pt x="309" y="27"/>
                  </a:lnTo>
                  <a:lnTo>
                    <a:pt x="200" y="0"/>
                  </a:lnTo>
                  <a:lnTo>
                    <a:pt x="138" y="136"/>
                  </a:lnTo>
                  <a:lnTo>
                    <a:pt x="65" y="237"/>
                  </a:lnTo>
                  <a:lnTo>
                    <a:pt x="47" y="363"/>
                  </a:lnTo>
                  <a:lnTo>
                    <a:pt x="0" y="519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164">
              <a:extLst>
                <a:ext uri="{FF2B5EF4-FFF2-40B4-BE49-F238E27FC236}">
                  <a16:creationId xmlns:a16="http://schemas.microsoft.com/office/drawing/2014/main" id="{CB034DAD-6D30-90A7-98BE-1B74207BA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379" y="4370387"/>
              <a:ext cx="1071551" cy="1671638"/>
            </a:xfrm>
            <a:custGeom>
              <a:avLst/>
              <a:gdLst/>
              <a:ahLst/>
              <a:cxnLst>
                <a:cxn ang="0">
                  <a:pos x="912" y="840"/>
                </a:cxn>
                <a:cxn ang="0">
                  <a:pos x="808" y="1032"/>
                </a:cxn>
                <a:cxn ang="0">
                  <a:pos x="664" y="1336"/>
                </a:cxn>
                <a:cxn ang="0">
                  <a:pos x="600" y="1624"/>
                </a:cxn>
                <a:cxn ang="0">
                  <a:pos x="632" y="2000"/>
                </a:cxn>
                <a:cxn ang="0">
                  <a:pos x="560" y="2304"/>
                </a:cxn>
                <a:cxn ang="0">
                  <a:pos x="424" y="2600"/>
                </a:cxn>
                <a:cxn ang="0">
                  <a:pos x="376" y="3024"/>
                </a:cxn>
                <a:cxn ang="0">
                  <a:pos x="296" y="3392"/>
                </a:cxn>
                <a:cxn ang="0">
                  <a:pos x="240" y="3696"/>
                </a:cxn>
                <a:cxn ang="0">
                  <a:pos x="255" y="3934"/>
                </a:cxn>
                <a:cxn ang="0">
                  <a:pos x="360" y="4112"/>
                </a:cxn>
                <a:cxn ang="0">
                  <a:pos x="280" y="4336"/>
                </a:cxn>
                <a:cxn ang="0">
                  <a:pos x="96" y="4712"/>
                </a:cxn>
                <a:cxn ang="0">
                  <a:pos x="56" y="4992"/>
                </a:cxn>
                <a:cxn ang="0">
                  <a:pos x="184" y="5152"/>
                </a:cxn>
                <a:cxn ang="0">
                  <a:pos x="624" y="5264"/>
                </a:cxn>
                <a:cxn ang="0">
                  <a:pos x="651" y="4922"/>
                </a:cxn>
                <a:cxn ang="0">
                  <a:pos x="888" y="4664"/>
                </a:cxn>
                <a:cxn ang="0">
                  <a:pos x="1056" y="4504"/>
                </a:cxn>
                <a:cxn ang="0">
                  <a:pos x="888" y="4328"/>
                </a:cxn>
                <a:cxn ang="0">
                  <a:pos x="968" y="4112"/>
                </a:cxn>
                <a:cxn ang="0">
                  <a:pos x="1160" y="3992"/>
                </a:cxn>
                <a:cxn ang="0">
                  <a:pos x="1344" y="3744"/>
                </a:cxn>
                <a:cxn ang="0">
                  <a:pos x="1280" y="3544"/>
                </a:cxn>
                <a:cxn ang="0">
                  <a:pos x="1384" y="3368"/>
                </a:cxn>
                <a:cxn ang="0">
                  <a:pos x="1696" y="3392"/>
                </a:cxn>
                <a:cxn ang="0">
                  <a:pos x="1776" y="3048"/>
                </a:cxn>
                <a:cxn ang="0">
                  <a:pos x="2184" y="3040"/>
                </a:cxn>
                <a:cxn ang="0">
                  <a:pos x="2544" y="2848"/>
                </a:cxn>
                <a:cxn ang="0">
                  <a:pos x="2568" y="2608"/>
                </a:cxn>
                <a:cxn ang="0">
                  <a:pos x="2536" y="2400"/>
                </a:cxn>
                <a:cxn ang="0">
                  <a:pos x="2448" y="2144"/>
                </a:cxn>
                <a:cxn ang="0">
                  <a:pos x="2544" y="1816"/>
                </a:cxn>
                <a:cxn ang="0">
                  <a:pos x="2684" y="1566"/>
                </a:cxn>
                <a:cxn ang="0">
                  <a:pos x="3000" y="1192"/>
                </a:cxn>
                <a:cxn ang="0">
                  <a:pos x="3368" y="964"/>
                </a:cxn>
                <a:cxn ang="0">
                  <a:pos x="3280" y="658"/>
                </a:cxn>
                <a:cxn ang="0">
                  <a:pos x="3104" y="1008"/>
                </a:cxn>
                <a:cxn ang="0">
                  <a:pos x="2560" y="976"/>
                </a:cxn>
                <a:cxn ang="0">
                  <a:pos x="2776" y="648"/>
                </a:cxn>
                <a:cxn ang="0">
                  <a:pos x="2440" y="464"/>
                </a:cxn>
                <a:cxn ang="0">
                  <a:pos x="2072" y="240"/>
                </a:cxn>
                <a:cxn ang="0">
                  <a:pos x="1728" y="64"/>
                </a:cxn>
                <a:cxn ang="0">
                  <a:pos x="1552" y="56"/>
                </a:cxn>
                <a:cxn ang="0">
                  <a:pos x="1336" y="56"/>
                </a:cxn>
                <a:cxn ang="0">
                  <a:pos x="1176" y="288"/>
                </a:cxn>
                <a:cxn ang="0">
                  <a:pos x="976" y="480"/>
                </a:cxn>
              </a:cxnLst>
              <a:rect l="0" t="0" r="r" b="b"/>
              <a:pathLst>
                <a:path w="3378" h="5264">
                  <a:moveTo>
                    <a:pt x="952" y="632"/>
                  </a:moveTo>
                  <a:lnTo>
                    <a:pt x="952" y="752"/>
                  </a:lnTo>
                  <a:lnTo>
                    <a:pt x="912" y="840"/>
                  </a:lnTo>
                  <a:lnTo>
                    <a:pt x="976" y="904"/>
                  </a:lnTo>
                  <a:lnTo>
                    <a:pt x="888" y="960"/>
                  </a:lnTo>
                  <a:lnTo>
                    <a:pt x="808" y="1032"/>
                  </a:lnTo>
                  <a:lnTo>
                    <a:pt x="760" y="1160"/>
                  </a:lnTo>
                  <a:lnTo>
                    <a:pt x="712" y="1240"/>
                  </a:lnTo>
                  <a:lnTo>
                    <a:pt x="664" y="1336"/>
                  </a:lnTo>
                  <a:lnTo>
                    <a:pt x="680" y="1440"/>
                  </a:lnTo>
                  <a:lnTo>
                    <a:pt x="656" y="1520"/>
                  </a:lnTo>
                  <a:lnTo>
                    <a:pt x="600" y="1624"/>
                  </a:lnTo>
                  <a:lnTo>
                    <a:pt x="560" y="1728"/>
                  </a:lnTo>
                  <a:lnTo>
                    <a:pt x="600" y="1848"/>
                  </a:lnTo>
                  <a:lnTo>
                    <a:pt x="632" y="2000"/>
                  </a:lnTo>
                  <a:lnTo>
                    <a:pt x="664" y="2104"/>
                  </a:lnTo>
                  <a:lnTo>
                    <a:pt x="656" y="2192"/>
                  </a:lnTo>
                  <a:lnTo>
                    <a:pt x="560" y="2304"/>
                  </a:lnTo>
                  <a:lnTo>
                    <a:pt x="544" y="2384"/>
                  </a:lnTo>
                  <a:lnTo>
                    <a:pt x="560" y="2488"/>
                  </a:lnTo>
                  <a:lnTo>
                    <a:pt x="424" y="2600"/>
                  </a:lnTo>
                  <a:lnTo>
                    <a:pt x="424" y="2768"/>
                  </a:lnTo>
                  <a:lnTo>
                    <a:pt x="464" y="2976"/>
                  </a:lnTo>
                  <a:lnTo>
                    <a:pt x="376" y="3024"/>
                  </a:lnTo>
                  <a:lnTo>
                    <a:pt x="352" y="3136"/>
                  </a:lnTo>
                  <a:lnTo>
                    <a:pt x="312" y="3272"/>
                  </a:lnTo>
                  <a:lnTo>
                    <a:pt x="296" y="3392"/>
                  </a:lnTo>
                  <a:lnTo>
                    <a:pt x="312" y="3520"/>
                  </a:lnTo>
                  <a:lnTo>
                    <a:pt x="256" y="3576"/>
                  </a:lnTo>
                  <a:lnTo>
                    <a:pt x="240" y="3696"/>
                  </a:lnTo>
                  <a:lnTo>
                    <a:pt x="296" y="3760"/>
                  </a:lnTo>
                  <a:lnTo>
                    <a:pt x="304" y="3856"/>
                  </a:lnTo>
                  <a:lnTo>
                    <a:pt x="255" y="3934"/>
                  </a:lnTo>
                  <a:lnTo>
                    <a:pt x="384" y="3936"/>
                  </a:lnTo>
                  <a:lnTo>
                    <a:pt x="296" y="4032"/>
                  </a:lnTo>
                  <a:lnTo>
                    <a:pt x="360" y="4112"/>
                  </a:lnTo>
                  <a:lnTo>
                    <a:pt x="288" y="4152"/>
                  </a:lnTo>
                  <a:lnTo>
                    <a:pt x="280" y="4240"/>
                  </a:lnTo>
                  <a:lnTo>
                    <a:pt x="280" y="4336"/>
                  </a:lnTo>
                  <a:lnTo>
                    <a:pt x="176" y="4512"/>
                  </a:lnTo>
                  <a:lnTo>
                    <a:pt x="176" y="4632"/>
                  </a:lnTo>
                  <a:lnTo>
                    <a:pt x="96" y="4712"/>
                  </a:lnTo>
                  <a:lnTo>
                    <a:pt x="0" y="4808"/>
                  </a:lnTo>
                  <a:lnTo>
                    <a:pt x="32" y="4904"/>
                  </a:lnTo>
                  <a:lnTo>
                    <a:pt x="56" y="4992"/>
                  </a:lnTo>
                  <a:lnTo>
                    <a:pt x="160" y="4992"/>
                  </a:lnTo>
                  <a:lnTo>
                    <a:pt x="176" y="5080"/>
                  </a:lnTo>
                  <a:lnTo>
                    <a:pt x="184" y="5152"/>
                  </a:lnTo>
                  <a:lnTo>
                    <a:pt x="272" y="5208"/>
                  </a:lnTo>
                  <a:lnTo>
                    <a:pt x="416" y="5192"/>
                  </a:lnTo>
                  <a:lnTo>
                    <a:pt x="624" y="5264"/>
                  </a:lnTo>
                  <a:lnTo>
                    <a:pt x="600" y="5128"/>
                  </a:lnTo>
                  <a:lnTo>
                    <a:pt x="560" y="5024"/>
                  </a:lnTo>
                  <a:lnTo>
                    <a:pt x="651" y="4922"/>
                  </a:lnTo>
                  <a:lnTo>
                    <a:pt x="781" y="4878"/>
                  </a:lnTo>
                  <a:lnTo>
                    <a:pt x="784" y="4768"/>
                  </a:lnTo>
                  <a:lnTo>
                    <a:pt x="888" y="4664"/>
                  </a:lnTo>
                  <a:lnTo>
                    <a:pt x="968" y="4632"/>
                  </a:lnTo>
                  <a:lnTo>
                    <a:pt x="1048" y="4584"/>
                  </a:lnTo>
                  <a:lnTo>
                    <a:pt x="1056" y="4504"/>
                  </a:lnTo>
                  <a:lnTo>
                    <a:pt x="1072" y="4440"/>
                  </a:lnTo>
                  <a:lnTo>
                    <a:pt x="968" y="4408"/>
                  </a:lnTo>
                  <a:lnTo>
                    <a:pt x="888" y="4328"/>
                  </a:lnTo>
                  <a:lnTo>
                    <a:pt x="840" y="4248"/>
                  </a:lnTo>
                  <a:lnTo>
                    <a:pt x="904" y="4168"/>
                  </a:lnTo>
                  <a:lnTo>
                    <a:pt x="968" y="4112"/>
                  </a:lnTo>
                  <a:lnTo>
                    <a:pt x="1024" y="4072"/>
                  </a:lnTo>
                  <a:lnTo>
                    <a:pt x="1104" y="4048"/>
                  </a:lnTo>
                  <a:lnTo>
                    <a:pt x="1160" y="3992"/>
                  </a:lnTo>
                  <a:lnTo>
                    <a:pt x="1216" y="3888"/>
                  </a:lnTo>
                  <a:lnTo>
                    <a:pt x="1232" y="3792"/>
                  </a:lnTo>
                  <a:lnTo>
                    <a:pt x="1344" y="3744"/>
                  </a:lnTo>
                  <a:lnTo>
                    <a:pt x="1272" y="3672"/>
                  </a:lnTo>
                  <a:lnTo>
                    <a:pt x="1352" y="3624"/>
                  </a:lnTo>
                  <a:lnTo>
                    <a:pt x="1280" y="3544"/>
                  </a:lnTo>
                  <a:lnTo>
                    <a:pt x="1280" y="3432"/>
                  </a:lnTo>
                  <a:lnTo>
                    <a:pt x="1281" y="3325"/>
                  </a:lnTo>
                  <a:lnTo>
                    <a:pt x="1384" y="3368"/>
                  </a:lnTo>
                  <a:lnTo>
                    <a:pt x="1456" y="3392"/>
                  </a:lnTo>
                  <a:lnTo>
                    <a:pt x="1552" y="3424"/>
                  </a:lnTo>
                  <a:lnTo>
                    <a:pt x="1696" y="3392"/>
                  </a:lnTo>
                  <a:lnTo>
                    <a:pt x="1688" y="3256"/>
                  </a:lnTo>
                  <a:lnTo>
                    <a:pt x="1760" y="3152"/>
                  </a:lnTo>
                  <a:lnTo>
                    <a:pt x="1776" y="3048"/>
                  </a:lnTo>
                  <a:lnTo>
                    <a:pt x="1880" y="3080"/>
                  </a:lnTo>
                  <a:lnTo>
                    <a:pt x="2000" y="3064"/>
                  </a:lnTo>
                  <a:lnTo>
                    <a:pt x="2184" y="3040"/>
                  </a:lnTo>
                  <a:lnTo>
                    <a:pt x="2352" y="2992"/>
                  </a:lnTo>
                  <a:lnTo>
                    <a:pt x="2456" y="2952"/>
                  </a:lnTo>
                  <a:lnTo>
                    <a:pt x="2544" y="2848"/>
                  </a:lnTo>
                  <a:lnTo>
                    <a:pt x="2632" y="2752"/>
                  </a:lnTo>
                  <a:lnTo>
                    <a:pt x="2640" y="2656"/>
                  </a:lnTo>
                  <a:lnTo>
                    <a:pt x="2568" y="2608"/>
                  </a:lnTo>
                  <a:lnTo>
                    <a:pt x="2560" y="2552"/>
                  </a:lnTo>
                  <a:lnTo>
                    <a:pt x="2592" y="2472"/>
                  </a:lnTo>
                  <a:lnTo>
                    <a:pt x="2536" y="2400"/>
                  </a:lnTo>
                  <a:lnTo>
                    <a:pt x="2424" y="2328"/>
                  </a:lnTo>
                  <a:lnTo>
                    <a:pt x="2448" y="2208"/>
                  </a:lnTo>
                  <a:lnTo>
                    <a:pt x="2448" y="2144"/>
                  </a:lnTo>
                  <a:lnTo>
                    <a:pt x="2488" y="2056"/>
                  </a:lnTo>
                  <a:lnTo>
                    <a:pt x="2504" y="1952"/>
                  </a:lnTo>
                  <a:lnTo>
                    <a:pt x="2544" y="1816"/>
                  </a:lnTo>
                  <a:lnTo>
                    <a:pt x="2592" y="1704"/>
                  </a:lnTo>
                  <a:lnTo>
                    <a:pt x="2616" y="1584"/>
                  </a:lnTo>
                  <a:lnTo>
                    <a:pt x="2684" y="1566"/>
                  </a:lnTo>
                  <a:lnTo>
                    <a:pt x="2754" y="1460"/>
                  </a:lnTo>
                  <a:lnTo>
                    <a:pt x="2886" y="1308"/>
                  </a:lnTo>
                  <a:lnTo>
                    <a:pt x="3000" y="1192"/>
                  </a:lnTo>
                  <a:lnTo>
                    <a:pt x="3168" y="1096"/>
                  </a:lnTo>
                  <a:lnTo>
                    <a:pt x="3352" y="1034"/>
                  </a:lnTo>
                  <a:lnTo>
                    <a:pt x="3368" y="964"/>
                  </a:lnTo>
                  <a:lnTo>
                    <a:pt x="3378" y="908"/>
                  </a:lnTo>
                  <a:lnTo>
                    <a:pt x="3354" y="754"/>
                  </a:lnTo>
                  <a:lnTo>
                    <a:pt x="3280" y="658"/>
                  </a:lnTo>
                  <a:lnTo>
                    <a:pt x="3272" y="728"/>
                  </a:lnTo>
                  <a:lnTo>
                    <a:pt x="3232" y="856"/>
                  </a:lnTo>
                  <a:lnTo>
                    <a:pt x="3104" y="1008"/>
                  </a:lnTo>
                  <a:lnTo>
                    <a:pt x="3032" y="1056"/>
                  </a:lnTo>
                  <a:lnTo>
                    <a:pt x="2656" y="1048"/>
                  </a:lnTo>
                  <a:lnTo>
                    <a:pt x="2560" y="976"/>
                  </a:lnTo>
                  <a:lnTo>
                    <a:pt x="2640" y="872"/>
                  </a:lnTo>
                  <a:lnTo>
                    <a:pt x="2712" y="768"/>
                  </a:lnTo>
                  <a:lnTo>
                    <a:pt x="2776" y="648"/>
                  </a:lnTo>
                  <a:lnTo>
                    <a:pt x="2608" y="584"/>
                  </a:lnTo>
                  <a:lnTo>
                    <a:pt x="2504" y="536"/>
                  </a:lnTo>
                  <a:lnTo>
                    <a:pt x="2440" y="464"/>
                  </a:lnTo>
                  <a:lnTo>
                    <a:pt x="2328" y="424"/>
                  </a:lnTo>
                  <a:lnTo>
                    <a:pt x="2216" y="376"/>
                  </a:lnTo>
                  <a:lnTo>
                    <a:pt x="2072" y="240"/>
                  </a:lnTo>
                  <a:lnTo>
                    <a:pt x="1976" y="80"/>
                  </a:lnTo>
                  <a:lnTo>
                    <a:pt x="1864" y="48"/>
                  </a:lnTo>
                  <a:lnTo>
                    <a:pt x="1728" y="64"/>
                  </a:lnTo>
                  <a:lnTo>
                    <a:pt x="1680" y="192"/>
                  </a:lnTo>
                  <a:lnTo>
                    <a:pt x="1640" y="104"/>
                  </a:lnTo>
                  <a:lnTo>
                    <a:pt x="1552" y="56"/>
                  </a:lnTo>
                  <a:lnTo>
                    <a:pt x="1440" y="64"/>
                  </a:lnTo>
                  <a:lnTo>
                    <a:pt x="1376" y="0"/>
                  </a:lnTo>
                  <a:lnTo>
                    <a:pt x="1336" y="56"/>
                  </a:lnTo>
                  <a:lnTo>
                    <a:pt x="1272" y="72"/>
                  </a:lnTo>
                  <a:lnTo>
                    <a:pt x="1208" y="176"/>
                  </a:lnTo>
                  <a:lnTo>
                    <a:pt x="1176" y="288"/>
                  </a:lnTo>
                  <a:lnTo>
                    <a:pt x="1168" y="400"/>
                  </a:lnTo>
                  <a:lnTo>
                    <a:pt x="1048" y="432"/>
                  </a:lnTo>
                  <a:lnTo>
                    <a:pt x="976" y="480"/>
                  </a:lnTo>
                  <a:lnTo>
                    <a:pt x="944" y="552"/>
                  </a:lnTo>
                  <a:lnTo>
                    <a:pt x="952" y="63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F8EBF1B8-4C6E-76D1-85FD-D409EFADE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45" y="3111501"/>
              <a:ext cx="714368" cy="1057275"/>
            </a:xfrm>
            <a:custGeom>
              <a:avLst/>
              <a:gdLst/>
              <a:ahLst/>
              <a:cxnLst>
                <a:cxn ang="0">
                  <a:pos x="1094" y="165"/>
                </a:cxn>
                <a:cxn ang="0">
                  <a:pos x="974" y="352"/>
                </a:cxn>
                <a:cxn ang="0">
                  <a:pos x="651" y="518"/>
                </a:cxn>
                <a:cxn ang="0">
                  <a:pos x="456" y="857"/>
                </a:cxn>
                <a:cxn ang="0">
                  <a:pos x="346" y="876"/>
                </a:cxn>
                <a:cxn ang="0">
                  <a:pos x="229" y="800"/>
                </a:cxn>
                <a:cxn ang="0">
                  <a:pos x="151" y="768"/>
                </a:cxn>
                <a:cxn ang="0">
                  <a:pos x="99" y="664"/>
                </a:cxn>
                <a:cxn ang="0">
                  <a:pos x="3" y="881"/>
                </a:cxn>
                <a:cxn ang="0">
                  <a:pos x="67" y="1048"/>
                </a:cxn>
                <a:cxn ang="0">
                  <a:pos x="40" y="1122"/>
                </a:cxn>
                <a:cxn ang="0">
                  <a:pos x="288" y="1298"/>
                </a:cxn>
                <a:cxn ang="0">
                  <a:pos x="365" y="1466"/>
                </a:cxn>
                <a:cxn ang="0">
                  <a:pos x="489" y="1715"/>
                </a:cxn>
                <a:cxn ang="0">
                  <a:pos x="657" y="2070"/>
                </a:cxn>
                <a:cxn ang="0">
                  <a:pos x="763" y="2234"/>
                </a:cxn>
                <a:cxn ang="0">
                  <a:pos x="878" y="2392"/>
                </a:cxn>
                <a:cxn ang="0">
                  <a:pos x="873" y="2536"/>
                </a:cxn>
                <a:cxn ang="0">
                  <a:pos x="1142" y="2838"/>
                </a:cxn>
                <a:cxn ang="0">
                  <a:pos x="1569" y="3059"/>
                </a:cxn>
                <a:cxn ang="0">
                  <a:pos x="1766" y="3227"/>
                </a:cxn>
                <a:cxn ang="0">
                  <a:pos x="2035" y="3288"/>
                </a:cxn>
                <a:cxn ang="0">
                  <a:pos x="2094" y="3225"/>
                </a:cxn>
                <a:cxn ang="0">
                  <a:pos x="2126" y="3059"/>
                </a:cxn>
                <a:cxn ang="0">
                  <a:pos x="2126" y="2920"/>
                </a:cxn>
                <a:cxn ang="0">
                  <a:pos x="2141" y="2781"/>
                </a:cxn>
                <a:cxn ang="0">
                  <a:pos x="2145" y="2651"/>
                </a:cxn>
                <a:cxn ang="0">
                  <a:pos x="2188" y="2477"/>
                </a:cxn>
                <a:cxn ang="0">
                  <a:pos x="2251" y="2262"/>
                </a:cxn>
                <a:cxn ang="0">
                  <a:pos x="1923" y="2002"/>
                </a:cxn>
                <a:cxn ang="0">
                  <a:pos x="1896" y="1719"/>
                </a:cxn>
                <a:cxn ang="0">
                  <a:pos x="1663" y="1837"/>
                </a:cxn>
                <a:cxn ang="0">
                  <a:pos x="1491" y="1693"/>
                </a:cxn>
                <a:cxn ang="0">
                  <a:pos x="1411" y="1492"/>
                </a:cxn>
                <a:cxn ang="0">
                  <a:pos x="1323" y="1345"/>
                </a:cxn>
                <a:cxn ang="0">
                  <a:pos x="1386" y="1225"/>
                </a:cxn>
                <a:cxn ang="0">
                  <a:pos x="1474" y="1062"/>
                </a:cxn>
                <a:cxn ang="0">
                  <a:pos x="1566" y="903"/>
                </a:cxn>
                <a:cxn ang="0">
                  <a:pos x="1816" y="784"/>
                </a:cxn>
                <a:cxn ang="0">
                  <a:pos x="2031" y="784"/>
                </a:cxn>
                <a:cxn ang="0">
                  <a:pos x="1920" y="693"/>
                </a:cxn>
                <a:cxn ang="0">
                  <a:pos x="1949" y="453"/>
                </a:cxn>
                <a:cxn ang="0">
                  <a:pos x="1800" y="429"/>
                </a:cxn>
                <a:cxn ang="0">
                  <a:pos x="1637" y="429"/>
                </a:cxn>
                <a:cxn ang="0">
                  <a:pos x="1478" y="419"/>
                </a:cxn>
                <a:cxn ang="0">
                  <a:pos x="1387" y="304"/>
                </a:cxn>
                <a:cxn ang="0">
                  <a:pos x="1305" y="194"/>
                </a:cxn>
                <a:cxn ang="0">
                  <a:pos x="1209" y="38"/>
                </a:cxn>
                <a:cxn ang="0">
                  <a:pos x="1032" y="2"/>
                </a:cxn>
              </a:cxnLst>
              <a:rect l="0" t="0" r="r" b="b"/>
              <a:pathLst>
                <a:path w="2251" h="3334">
                  <a:moveTo>
                    <a:pt x="1032" y="2"/>
                  </a:moveTo>
                  <a:lnTo>
                    <a:pt x="1094" y="165"/>
                  </a:lnTo>
                  <a:lnTo>
                    <a:pt x="1037" y="227"/>
                  </a:lnTo>
                  <a:lnTo>
                    <a:pt x="974" y="352"/>
                  </a:lnTo>
                  <a:lnTo>
                    <a:pt x="820" y="441"/>
                  </a:lnTo>
                  <a:lnTo>
                    <a:pt x="651" y="518"/>
                  </a:lnTo>
                  <a:lnTo>
                    <a:pt x="549" y="581"/>
                  </a:lnTo>
                  <a:lnTo>
                    <a:pt x="456" y="857"/>
                  </a:lnTo>
                  <a:lnTo>
                    <a:pt x="398" y="921"/>
                  </a:lnTo>
                  <a:lnTo>
                    <a:pt x="346" y="876"/>
                  </a:lnTo>
                  <a:lnTo>
                    <a:pt x="307" y="819"/>
                  </a:lnTo>
                  <a:lnTo>
                    <a:pt x="229" y="800"/>
                  </a:lnTo>
                  <a:lnTo>
                    <a:pt x="144" y="834"/>
                  </a:lnTo>
                  <a:lnTo>
                    <a:pt x="151" y="768"/>
                  </a:lnTo>
                  <a:lnTo>
                    <a:pt x="171" y="609"/>
                  </a:lnTo>
                  <a:lnTo>
                    <a:pt x="99" y="664"/>
                  </a:lnTo>
                  <a:lnTo>
                    <a:pt x="3" y="792"/>
                  </a:lnTo>
                  <a:lnTo>
                    <a:pt x="3" y="881"/>
                  </a:lnTo>
                  <a:lnTo>
                    <a:pt x="5" y="976"/>
                  </a:lnTo>
                  <a:lnTo>
                    <a:pt x="67" y="1048"/>
                  </a:lnTo>
                  <a:lnTo>
                    <a:pt x="0" y="1067"/>
                  </a:lnTo>
                  <a:lnTo>
                    <a:pt x="40" y="1122"/>
                  </a:lnTo>
                  <a:lnTo>
                    <a:pt x="201" y="1226"/>
                  </a:lnTo>
                  <a:lnTo>
                    <a:pt x="288" y="1298"/>
                  </a:lnTo>
                  <a:lnTo>
                    <a:pt x="312" y="1384"/>
                  </a:lnTo>
                  <a:lnTo>
                    <a:pt x="365" y="1466"/>
                  </a:lnTo>
                  <a:lnTo>
                    <a:pt x="427" y="1547"/>
                  </a:lnTo>
                  <a:lnTo>
                    <a:pt x="489" y="1715"/>
                  </a:lnTo>
                  <a:lnTo>
                    <a:pt x="590" y="1917"/>
                  </a:lnTo>
                  <a:lnTo>
                    <a:pt x="657" y="2070"/>
                  </a:lnTo>
                  <a:lnTo>
                    <a:pt x="729" y="2142"/>
                  </a:lnTo>
                  <a:lnTo>
                    <a:pt x="763" y="2234"/>
                  </a:lnTo>
                  <a:lnTo>
                    <a:pt x="849" y="2339"/>
                  </a:lnTo>
                  <a:lnTo>
                    <a:pt x="878" y="2392"/>
                  </a:lnTo>
                  <a:lnTo>
                    <a:pt x="917" y="2464"/>
                  </a:lnTo>
                  <a:lnTo>
                    <a:pt x="873" y="2536"/>
                  </a:lnTo>
                  <a:lnTo>
                    <a:pt x="969" y="2670"/>
                  </a:lnTo>
                  <a:lnTo>
                    <a:pt x="1142" y="2838"/>
                  </a:lnTo>
                  <a:lnTo>
                    <a:pt x="1445" y="3011"/>
                  </a:lnTo>
                  <a:lnTo>
                    <a:pt x="1569" y="3059"/>
                  </a:lnTo>
                  <a:lnTo>
                    <a:pt x="1737" y="3170"/>
                  </a:lnTo>
                  <a:lnTo>
                    <a:pt x="1766" y="3227"/>
                  </a:lnTo>
                  <a:lnTo>
                    <a:pt x="1921" y="3334"/>
                  </a:lnTo>
                  <a:lnTo>
                    <a:pt x="2035" y="3288"/>
                  </a:lnTo>
                  <a:lnTo>
                    <a:pt x="2020" y="3208"/>
                  </a:lnTo>
                  <a:lnTo>
                    <a:pt x="2094" y="3225"/>
                  </a:lnTo>
                  <a:lnTo>
                    <a:pt x="2071" y="3126"/>
                  </a:lnTo>
                  <a:lnTo>
                    <a:pt x="2126" y="3059"/>
                  </a:lnTo>
                  <a:lnTo>
                    <a:pt x="2193" y="2963"/>
                  </a:lnTo>
                  <a:lnTo>
                    <a:pt x="2126" y="2920"/>
                  </a:lnTo>
                  <a:lnTo>
                    <a:pt x="2117" y="2853"/>
                  </a:lnTo>
                  <a:lnTo>
                    <a:pt x="2141" y="2781"/>
                  </a:lnTo>
                  <a:lnTo>
                    <a:pt x="2107" y="2723"/>
                  </a:lnTo>
                  <a:lnTo>
                    <a:pt x="2145" y="2651"/>
                  </a:lnTo>
                  <a:lnTo>
                    <a:pt x="2209" y="2593"/>
                  </a:lnTo>
                  <a:lnTo>
                    <a:pt x="2188" y="2477"/>
                  </a:lnTo>
                  <a:lnTo>
                    <a:pt x="2189" y="2358"/>
                  </a:lnTo>
                  <a:lnTo>
                    <a:pt x="2251" y="2262"/>
                  </a:lnTo>
                  <a:lnTo>
                    <a:pt x="2079" y="1978"/>
                  </a:lnTo>
                  <a:lnTo>
                    <a:pt x="1923" y="2002"/>
                  </a:lnTo>
                  <a:lnTo>
                    <a:pt x="1918" y="1869"/>
                  </a:lnTo>
                  <a:lnTo>
                    <a:pt x="1896" y="1719"/>
                  </a:lnTo>
                  <a:lnTo>
                    <a:pt x="1786" y="1816"/>
                  </a:lnTo>
                  <a:lnTo>
                    <a:pt x="1663" y="1837"/>
                  </a:lnTo>
                  <a:lnTo>
                    <a:pt x="1594" y="1750"/>
                  </a:lnTo>
                  <a:lnTo>
                    <a:pt x="1491" y="1693"/>
                  </a:lnTo>
                  <a:lnTo>
                    <a:pt x="1459" y="1602"/>
                  </a:lnTo>
                  <a:lnTo>
                    <a:pt x="1411" y="1492"/>
                  </a:lnTo>
                  <a:lnTo>
                    <a:pt x="1353" y="1423"/>
                  </a:lnTo>
                  <a:lnTo>
                    <a:pt x="1323" y="1345"/>
                  </a:lnTo>
                  <a:lnTo>
                    <a:pt x="1341" y="1261"/>
                  </a:lnTo>
                  <a:lnTo>
                    <a:pt x="1386" y="1225"/>
                  </a:lnTo>
                  <a:lnTo>
                    <a:pt x="1468" y="1161"/>
                  </a:lnTo>
                  <a:lnTo>
                    <a:pt x="1474" y="1062"/>
                  </a:lnTo>
                  <a:lnTo>
                    <a:pt x="1513" y="1000"/>
                  </a:lnTo>
                  <a:lnTo>
                    <a:pt x="1566" y="903"/>
                  </a:lnTo>
                  <a:lnTo>
                    <a:pt x="1716" y="802"/>
                  </a:lnTo>
                  <a:lnTo>
                    <a:pt x="1816" y="784"/>
                  </a:lnTo>
                  <a:lnTo>
                    <a:pt x="1927" y="754"/>
                  </a:lnTo>
                  <a:lnTo>
                    <a:pt x="2031" y="784"/>
                  </a:lnTo>
                  <a:lnTo>
                    <a:pt x="1992" y="712"/>
                  </a:lnTo>
                  <a:lnTo>
                    <a:pt x="1920" y="693"/>
                  </a:lnTo>
                  <a:lnTo>
                    <a:pt x="2021" y="486"/>
                  </a:lnTo>
                  <a:lnTo>
                    <a:pt x="1949" y="453"/>
                  </a:lnTo>
                  <a:lnTo>
                    <a:pt x="1857" y="400"/>
                  </a:lnTo>
                  <a:lnTo>
                    <a:pt x="1800" y="429"/>
                  </a:lnTo>
                  <a:lnTo>
                    <a:pt x="1718" y="405"/>
                  </a:lnTo>
                  <a:lnTo>
                    <a:pt x="1637" y="429"/>
                  </a:lnTo>
                  <a:lnTo>
                    <a:pt x="1565" y="424"/>
                  </a:lnTo>
                  <a:lnTo>
                    <a:pt x="1478" y="419"/>
                  </a:lnTo>
                  <a:lnTo>
                    <a:pt x="1442" y="358"/>
                  </a:lnTo>
                  <a:lnTo>
                    <a:pt x="1387" y="304"/>
                  </a:lnTo>
                  <a:lnTo>
                    <a:pt x="1387" y="246"/>
                  </a:lnTo>
                  <a:lnTo>
                    <a:pt x="1305" y="194"/>
                  </a:lnTo>
                  <a:lnTo>
                    <a:pt x="1241" y="128"/>
                  </a:lnTo>
                  <a:lnTo>
                    <a:pt x="1209" y="38"/>
                  </a:lnTo>
                  <a:lnTo>
                    <a:pt x="1100" y="0"/>
                  </a:lnTo>
                  <a:lnTo>
                    <a:pt x="1032" y="2"/>
                  </a:lnTo>
                  <a:close/>
                </a:path>
              </a:pathLst>
            </a:custGeom>
            <a:solidFill>
              <a:srgbClr val="D08874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166">
              <a:extLst>
                <a:ext uri="{FF2B5EF4-FFF2-40B4-BE49-F238E27FC236}">
                  <a16:creationId xmlns:a16="http://schemas.microsoft.com/office/drawing/2014/main" id="{0E68153B-5396-6915-3DEE-9657C7FA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07" y="2398713"/>
              <a:ext cx="677855" cy="962025"/>
            </a:xfrm>
            <a:custGeom>
              <a:avLst/>
              <a:gdLst/>
              <a:ahLst/>
              <a:cxnLst>
                <a:cxn ang="0">
                  <a:pos x="1209" y="111"/>
                </a:cxn>
                <a:cxn ang="0">
                  <a:pos x="1002" y="221"/>
                </a:cxn>
                <a:cxn ang="0">
                  <a:pos x="831" y="309"/>
                </a:cxn>
                <a:cxn ang="0">
                  <a:pos x="705" y="295"/>
                </a:cxn>
                <a:cxn ang="0">
                  <a:pos x="601" y="551"/>
                </a:cxn>
                <a:cxn ang="0">
                  <a:pos x="416" y="712"/>
                </a:cxn>
                <a:cxn ang="0">
                  <a:pos x="430" y="802"/>
                </a:cxn>
                <a:cxn ang="0">
                  <a:pos x="361" y="769"/>
                </a:cxn>
                <a:cxn ang="0">
                  <a:pos x="290" y="838"/>
                </a:cxn>
                <a:cxn ang="0">
                  <a:pos x="259" y="820"/>
                </a:cxn>
                <a:cxn ang="0">
                  <a:pos x="263" y="854"/>
                </a:cxn>
                <a:cxn ang="0">
                  <a:pos x="238" y="880"/>
                </a:cxn>
                <a:cxn ang="0">
                  <a:pos x="289" y="985"/>
                </a:cxn>
                <a:cxn ang="0">
                  <a:pos x="282" y="1137"/>
                </a:cxn>
                <a:cxn ang="0">
                  <a:pos x="319" y="1408"/>
                </a:cxn>
                <a:cxn ang="0">
                  <a:pos x="290" y="1591"/>
                </a:cxn>
                <a:cxn ang="0">
                  <a:pos x="170" y="1760"/>
                </a:cxn>
                <a:cxn ang="0">
                  <a:pos x="82" y="1899"/>
                </a:cxn>
                <a:cxn ang="0">
                  <a:pos x="72" y="1999"/>
                </a:cxn>
                <a:cxn ang="0">
                  <a:pos x="319" y="2148"/>
                </a:cxn>
                <a:cxn ang="0">
                  <a:pos x="534" y="2104"/>
                </a:cxn>
                <a:cxn ang="0">
                  <a:pos x="656" y="2248"/>
                </a:cxn>
                <a:cxn ang="0">
                  <a:pos x="830" y="2282"/>
                </a:cxn>
                <a:cxn ang="0">
                  <a:pos x="932" y="2441"/>
                </a:cxn>
                <a:cxn ang="0">
                  <a:pos x="1010" y="2552"/>
                </a:cxn>
                <a:cxn ang="0">
                  <a:pos x="1100" y="2665"/>
                </a:cxn>
                <a:cxn ang="0">
                  <a:pos x="1342" y="2651"/>
                </a:cxn>
                <a:cxn ang="0">
                  <a:pos x="1481" y="2647"/>
                </a:cxn>
                <a:cxn ang="0">
                  <a:pos x="1645" y="2731"/>
                </a:cxn>
                <a:cxn ang="0">
                  <a:pos x="1616" y="2956"/>
                </a:cxn>
                <a:cxn ang="0">
                  <a:pos x="1786" y="2483"/>
                </a:cxn>
                <a:cxn ang="0">
                  <a:pos x="1753" y="2311"/>
                </a:cxn>
                <a:cxn ang="0">
                  <a:pos x="1657" y="2123"/>
                </a:cxn>
                <a:cxn ang="0">
                  <a:pos x="1843" y="2116"/>
                </a:cxn>
                <a:cxn ang="0">
                  <a:pos x="1715" y="2035"/>
                </a:cxn>
                <a:cxn ang="0">
                  <a:pos x="2014" y="1931"/>
                </a:cxn>
                <a:cxn ang="0">
                  <a:pos x="2089" y="1734"/>
                </a:cxn>
                <a:cxn ang="0">
                  <a:pos x="2115" y="1518"/>
                </a:cxn>
                <a:cxn ang="0">
                  <a:pos x="2011" y="1379"/>
                </a:cxn>
                <a:cxn ang="0">
                  <a:pos x="2011" y="1174"/>
                </a:cxn>
                <a:cxn ang="0">
                  <a:pos x="1803" y="1054"/>
                </a:cxn>
                <a:cxn ang="0">
                  <a:pos x="1596" y="910"/>
                </a:cxn>
                <a:cxn ang="0">
                  <a:pos x="1269" y="917"/>
                </a:cxn>
                <a:cxn ang="0">
                  <a:pos x="1187" y="698"/>
                </a:cxn>
                <a:cxn ang="0">
                  <a:pos x="1046" y="529"/>
                </a:cxn>
                <a:cxn ang="0">
                  <a:pos x="1180" y="244"/>
                </a:cxn>
                <a:cxn ang="0">
                  <a:pos x="1291" y="134"/>
                </a:cxn>
                <a:cxn ang="0">
                  <a:pos x="1434" y="37"/>
                </a:cxn>
              </a:cxnLst>
              <a:rect l="0" t="0" r="r" b="b"/>
              <a:pathLst>
                <a:path w="2135" h="3031">
                  <a:moveTo>
                    <a:pt x="1324" y="0"/>
                  </a:moveTo>
                  <a:lnTo>
                    <a:pt x="1209" y="111"/>
                  </a:lnTo>
                  <a:lnTo>
                    <a:pt x="1113" y="163"/>
                  </a:lnTo>
                  <a:lnTo>
                    <a:pt x="1002" y="221"/>
                  </a:lnTo>
                  <a:lnTo>
                    <a:pt x="876" y="207"/>
                  </a:lnTo>
                  <a:lnTo>
                    <a:pt x="831" y="309"/>
                  </a:lnTo>
                  <a:lnTo>
                    <a:pt x="765" y="251"/>
                  </a:lnTo>
                  <a:lnTo>
                    <a:pt x="705" y="295"/>
                  </a:lnTo>
                  <a:lnTo>
                    <a:pt x="601" y="397"/>
                  </a:lnTo>
                  <a:lnTo>
                    <a:pt x="601" y="551"/>
                  </a:lnTo>
                  <a:lnTo>
                    <a:pt x="519" y="587"/>
                  </a:lnTo>
                  <a:lnTo>
                    <a:pt x="416" y="712"/>
                  </a:lnTo>
                  <a:lnTo>
                    <a:pt x="452" y="772"/>
                  </a:lnTo>
                  <a:lnTo>
                    <a:pt x="430" y="802"/>
                  </a:lnTo>
                  <a:lnTo>
                    <a:pt x="400" y="751"/>
                  </a:lnTo>
                  <a:lnTo>
                    <a:pt x="361" y="769"/>
                  </a:lnTo>
                  <a:lnTo>
                    <a:pt x="331" y="820"/>
                  </a:lnTo>
                  <a:lnTo>
                    <a:pt x="290" y="838"/>
                  </a:lnTo>
                  <a:lnTo>
                    <a:pt x="274" y="820"/>
                  </a:lnTo>
                  <a:lnTo>
                    <a:pt x="259" y="820"/>
                  </a:lnTo>
                  <a:lnTo>
                    <a:pt x="259" y="835"/>
                  </a:lnTo>
                  <a:lnTo>
                    <a:pt x="263" y="854"/>
                  </a:lnTo>
                  <a:lnTo>
                    <a:pt x="249" y="865"/>
                  </a:lnTo>
                  <a:lnTo>
                    <a:pt x="238" y="880"/>
                  </a:lnTo>
                  <a:lnTo>
                    <a:pt x="235" y="907"/>
                  </a:lnTo>
                  <a:lnTo>
                    <a:pt x="289" y="985"/>
                  </a:lnTo>
                  <a:lnTo>
                    <a:pt x="290" y="1049"/>
                  </a:lnTo>
                  <a:lnTo>
                    <a:pt x="282" y="1137"/>
                  </a:lnTo>
                  <a:lnTo>
                    <a:pt x="334" y="1269"/>
                  </a:lnTo>
                  <a:lnTo>
                    <a:pt x="319" y="1408"/>
                  </a:lnTo>
                  <a:lnTo>
                    <a:pt x="356" y="1547"/>
                  </a:lnTo>
                  <a:lnTo>
                    <a:pt x="290" y="1591"/>
                  </a:lnTo>
                  <a:lnTo>
                    <a:pt x="238" y="1724"/>
                  </a:lnTo>
                  <a:lnTo>
                    <a:pt x="170" y="1760"/>
                  </a:lnTo>
                  <a:lnTo>
                    <a:pt x="75" y="1782"/>
                  </a:lnTo>
                  <a:lnTo>
                    <a:pt x="82" y="1899"/>
                  </a:lnTo>
                  <a:lnTo>
                    <a:pt x="0" y="1929"/>
                  </a:lnTo>
                  <a:lnTo>
                    <a:pt x="72" y="1999"/>
                  </a:lnTo>
                  <a:lnTo>
                    <a:pt x="245" y="2075"/>
                  </a:lnTo>
                  <a:lnTo>
                    <a:pt x="319" y="2148"/>
                  </a:lnTo>
                  <a:lnTo>
                    <a:pt x="423" y="2155"/>
                  </a:lnTo>
                  <a:lnTo>
                    <a:pt x="534" y="2104"/>
                  </a:lnTo>
                  <a:lnTo>
                    <a:pt x="624" y="2181"/>
                  </a:lnTo>
                  <a:lnTo>
                    <a:pt x="656" y="2248"/>
                  </a:lnTo>
                  <a:lnTo>
                    <a:pt x="719" y="2246"/>
                  </a:lnTo>
                  <a:lnTo>
                    <a:pt x="830" y="2282"/>
                  </a:lnTo>
                  <a:lnTo>
                    <a:pt x="863" y="2374"/>
                  </a:lnTo>
                  <a:lnTo>
                    <a:pt x="932" y="2441"/>
                  </a:lnTo>
                  <a:lnTo>
                    <a:pt x="1010" y="2494"/>
                  </a:lnTo>
                  <a:lnTo>
                    <a:pt x="1010" y="2552"/>
                  </a:lnTo>
                  <a:lnTo>
                    <a:pt x="1069" y="2606"/>
                  </a:lnTo>
                  <a:lnTo>
                    <a:pt x="1100" y="2665"/>
                  </a:lnTo>
                  <a:lnTo>
                    <a:pt x="1259" y="2672"/>
                  </a:lnTo>
                  <a:lnTo>
                    <a:pt x="1342" y="2651"/>
                  </a:lnTo>
                  <a:lnTo>
                    <a:pt x="1423" y="2674"/>
                  </a:lnTo>
                  <a:lnTo>
                    <a:pt x="1481" y="2647"/>
                  </a:lnTo>
                  <a:lnTo>
                    <a:pt x="1559" y="2690"/>
                  </a:lnTo>
                  <a:lnTo>
                    <a:pt x="1645" y="2731"/>
                  </a:lnTo>
                  <a:lnTo>
                    <a:pt x="1544" y="2939"/>
                  </a:lnTo>
                  <a:lnTo>
                    <a:pt x="1616" y="2956"/>
                  </a:lnTo>
                  <a:lnTo>
                    <a:pt x="1654" y="3031"/>
                  </a:lnTo>
                  <a:lnTo>
                    <a:pt x="1786" y="2483"/>
                  </a:lnTo>
                  <a:lnTo>
                    <a:pt x="1739" y="2389"/>
                  </a:lnTo>
                  <a:lnTo>
                    <a:pt x="1753" y="2311"/>
                  </a:lnTo>
                  <a:lnTo>
                    <a:pt x="1664" y="2267"/>
                  </a:lnTo>
                  <a:lnTo>
                    <a:pt x="1657" y="2123"/>
                  </a:lnTo>
                  <a:lnTo>
                    <a:pt x="1765" y="2095"/>
                  </a:lnTo>
                  <a:lnTo>
                    <a:pt x="1843" y="2116"/>
                  </a:lnTo>
                  <a:lnTo>
                    <a:pt x="1819" y="2029"/>
                  </a:lnTo>
                  <a:lnTo>
                    <a:pt x="1715" y="2035"/>
                  </a:lnTo>
                  <a:lnTo>
                    <a:pt x="1700" y="1922"/>
                  </a:lnTo>
                  <a:lnTo>
                    <a:pt x="2014" y="1931"/>
                  </a:lnTo>
                  <a:lnTo>
                    <a:pt x="2135" y="1844"/>
                  </a:lnTo>
                  <a:lnTo>
                    <a:pt x="2089" y="1734"/>
                  </a:lnTo>
                  <a:lnTo>
                    <a:pt x="2060" y="1599"/>
                  </a:lnTo>
                  <a:lnTo>
                    <a:pt x="2115" y="1518"/>
                  </a:lnTo>
                  <a:lnTo>
                    <a:pt x="2078" y="1459"/>
                  </a:lnTo>
                  <a:lnTo>
                    <a:pt x="2011" y="1379"/>
                  </a:lnTo>
                  <a:lnTo>
                    <a:pt x="1988" y="1276"/>
                  </a:lnTo>
                  <a:lnTo>
                    <a:pt x="2011" y="1174"/>
                  </a:lnTo>
                  <a:lnTo>
                    <a:pt x="2070" y="1013"/>
                  </a:lnTo>
                  <a:lnTo>
                    <a:pt x="1803" y="1054"/>
                  </a:lnTo>
                  <a:lnTo>
                    <a:pt x="1685" y="1034"/>
                  </a:lnTo>
                  <a:lnTo>
                    <a:pt x="1596" y="910"/>
                  </a:lnTo>
                  <a:lnTo>
                    <a:pt x="1388" y="917"/>
                  </a:lnTo>
                  <a:lnTo>
                    <a:pt x="1269" y="917"/>
                  </a:lnTo>
                  <a:lnTo>
                    <a:pt x="1180" y="844"/>
                  </a:lnTo>
                  <a:lnTo>
                    <a:pt x="1187" y="698"/>
                  </a:lnTo>
                  <a:lnTo>
                    <a:pt x="1128" y="587"/>
                  </a:lnTo>
                  <a:lnTo>
                    <a:pt x="1046" y="529"/>
                  </a:lnTo>
                  <a:lnTo>
                    <a:pt x="1105" y="353"/>
                  </a:lnTo>
                  <a:lnTo>
                    <a:pt x="1180" y="244"/>
                  </a:lnTo>
                  <a:lnTo>
                    <a:pt x="1250" y="182"/>
                  </a:lnTo>
                  <a:lnTo>
                    <a:pt x="1291" y="134"/>
                  </a:lnTo>
                  <a:lnTo>
                    <a:pt x="1381" y="119"/>
                  </a:lnTo>
                  <a:lnTo>
                    <a:pt x="1434" y="37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D9D9D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1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Freeform 167">
              <a:extLst>
                <a:ext uri="{FF2B5EF4-FFF2-40B4-BE49-F238E27FC236}">
                  <a16:creationId xmlns:a16="http://schemas.microsoft.com/office/drawing/2014/main" id="{11D59915-344B-D23C-5FE5-B5D70D27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590" y="2444751"/>
              <a:ext cx="788980" cy="614362"/>
            </a:xfrm>
            <a:custGeom>
              <a:avLst/>
              <a:gdLst/>
              <a:ahLst/>
              <a:cxnLst>
                <a:cxn ang="0">
                  <a:pos x="136" y="101"/>
                </a:cxn>
                <a:cxn ang="0">
                  <a:pos x="0" y="387"/>
                </a:cxn>
                <a:cxn ang="0">
                  <a:pos x="141" y="555"/>
                </a:cxn>
                <a:cxn ang="0">
                  <a:pos x="224" y="775"/>
                </a:cxn>
                <a:cxn ang="0">
                  <a:pos x="551" y="766"/>
                </a:cxn>
                <a:cxn ang="0">
                  <a:pos x="761" y="911"/>
                </a:cxn>
                <a:cxn ang="0">
                  <a:pos x="965" y="1035"/>
                </a:cxn>
                <a:cxn ang="0">
                  <a:pos x="967" y="1235"/>
                </a:cxn>
                <a:cxn ang="0">
                  <a:pos x="1070" y="1374"/>
                </a:cxn>
                <a:cxn ang="0">
                  <a:pos x="1046" y="1592"/>
                </a:cxn>
                <a:cxn ang="0">
                  <a:pos x="1148" y="1783"/>
                </a:cxn>
                <a:cxn ang="0">
                  <a:pos x="1237" y="1872"/>
                </a:cxn>
                <a:cxn ang="0">
                  <a:pos x="1399" y="1878"/>
                </a:cxn>
                <a:cxn ang="0">
                  <a:pos x="1541" y="1840"/>
                </a:cxn>
                <a:cxn ang="0">
                  <a:pos x="1703" y="1717"/>
                </a:cxn>
                <a:cxn ang="0">
                  <a:pos x="1840" y="1614"/>
                </a:cxn>
                <a:cxn ang="0">
                  <a:pos x="1679" y="1509"/>
                </a:cxn>
                <a:cxn ang="0">
                  <a:pos x="1600" y="1366"/>
                </a:cxn>
                <a:cxn ang="0">
                  <a:pos x="1711" y="1347"/>
                </a:cxn>
                <a:cxn ang="0">
                  <a:pos x="1939" y="1435"/>
                </a:cxn>
                <a:cxn ang="0">
                  <a:pos x="1996" y="1323"/>
                </a:cxn>
                <a:cxn ang="0">
                  <a:pos x="2176" y="1300"/>
                </a:cxn>
                <a:cxn ang="0">
                  <a:pos x="2333" y="1195"/>
                </a:cxn>
                <a:cxn ang="0">
                  <a:pos x="2273" y="1132"/>
                </a:cxn>
                <a:cxn ang="0">
                  <a:pos x="2206" y="964"/>
                </a:cxn>
                <a:cxn ang="0">
                  <a:pos x="2351" y="829"/>
                </a:cxn>
                <a:cxn ang="0">
                  <a:pos x="2300" y="780"/>
                </a:cxn>
                <a:cxn ang="0">
                  <a:pos x="2329" y="655"/>
                </a:cxn>
                <a:cxn ang="0">
                  <a:pos x="2438" y="585"/>
                </a:cxn>
                <a:cxn ang="0">
                  <a:pos x="2432" y="497"/>
                </a:cxn>
                <a:cxn ang="0">
                  <a:pos x="2304" y="485"/>
                </a:cxn>
                <a:cxn ang="0">
                  <a:pos x="2177" y="466"/>
                </a:cxn>
                <a:cxn ang="0">
                  <a:pos x="2260" y="356"/>
                </a:cxn>
                <a:cxn ang="0">
                  <a:pos x="2177" y="303"/>
                </a:cxn>
                <a:cxn ang="0">
                  <a:pos x="2079" y="298"/>
                </a:cxn>
                <a:cxn ang="0">
                  <a:pos x="2001" y="284"/>
                </a:cxn>
                <a:cxn ang="0">
                  <a:pos x="1928" y="178"/>
                </a:cxn>
                <a:cxn ang="0">
                  <a:pos x="2001" y="139"/>
                </a:cxn>
                <a:cxn ang="0">
                  <a:pos x="1972" y="111"/>
                </a:cxn>
                <a:cxn ang="0">
                  <a:pos x="1821" y="125"/>
                </a:cxn>
                <a:cxn ang="0">
                  <a:pos x="1704" y="139"/>
                </a:cxn>
                <a:cxn ang="0">
                  <a:pos x="1569" y="185"/>
                </a:cxn>
                <a:cxn ang="0">
                  <a:pos x="1421" y="226"/>
                </a:cxn>
                <a:cxn ang="0">
                  <a:pos x="1270" y="130"/>
                </a:cxn>
                <a:cxn ang="0">
                  <a:pos x="1026" y="173"/>
                </a:cxn>
                <a:cxn ang="0">
                  <a:pos x="895" y="130"/>
                </a:cxn>
                <a:cxn ang="0">
                  <a:pos x="802" y="14"/>
                </a:cxn>
                <a:cxn ang="0">
                  <a:pos x="573" y="29"/>
                </a:cxn>
                <a:cxn ang="0">
                  <a:pos x="441" y="62"/>
                </a:cxn>
                <a:cxn ang="0">
                  <a:pos x="319" y="111"/>
                </a:cxn>
                <a:cxn ang="0">
                  <a:pos x="329" y="226"/>
                </a:cxn>
                <a:cxn ang="0">
                  <a:pos x="397" y="312"/>
                </a:cxn>
                <a:cxn ang="0">
                  <a:pos x="344" y="437"/>
                </a:cxn>
                <a:cxn ang="0">
                  <a:pos x="261" y="384"/>
                </a:cxn>
                <a:cxn ang="0">
                  <a:pos x="193" y="288"/>
                </a:cxn>
                <a:cxn ang="0">
                  <a:pos x="280" y="120"/>
                </a:cxn>
              </a:cxnLst>
              <a:rect l="0" t="0" r="r" b="b"/>
              <a:pathLst>
                <a:path w="2485" h="1935">
                  <a:moveTo>
                    <a:pt x="207" y="38"/>
                  </a:moveTo>
                  <a:lnTo>
                    <a:pt x="136" y="101"/>
                  </a:lnTo>
                  <a:lnTo>
                    <a:pt x="63" y="207"/>
                  </a:lnTo>
                  <a:lnTo>
                    <a:pt x="0" y="387"/>
                  </a:lnTo>
                  <a:lnTo>
                    <a:pt x="85" y="447"/>
                  </a:lnTo>
                  <a:lnTo>
                    <a:pt x="141" y="555"/>
                  </a:lnTo>
                  <a:lnTo>
                    <a:pt x="136" y="703"/>
                  </a:lnTo>
                  <a:lnTo>
                    <a:pt x="224" y="775"/>
                  </a:lnTo>
                  <a:lnTo>
                    <a:pt x="332" y="774"/>
                  </a:lnTo>
                  <a:lnTo>
                    <a:pt x="551" y="766"/>
                  </a:lnTo>
                  <a:lnTo>
                    <a:pt x="640" y="888"/>
                  </a:lnTo>
                  <a:lnTo>
                    <a:pt x="761" y="911"/>
                  </a:lnTo>
                  <a:lnTo>
                    <a:pt x="1028" y="869"/>
                  </a:lnTo>
                  <a:lnTo>
                    <a:pt x="965" y="1035"/>
                  </a:lnTo>
                  <a:lnTo>
                    <a:pt x="943" y="1133"/>
                  </a:lnTo>
                  <a:lnTo>
                    <a:pt x="967" y="1235"/>
                  </a:lnTo>
                  <a:lnTo>
                    <a:pt x="1035" y="1316"/>
                  </a:lnTo>
                  <a:lnTo>
                    <a:pt x="1070" y="1374"/>
                  </a:lnTo>
                  <a:lnTo>
                    <a:pt x="1016" y="1455"/>
                  </a:lnTo>
                  <a:lnTo>
                    <a:pt x="1046" y="1592"/>
                  </a:lnTo>
                  <a:lnTo>
                    <a:pt x="1094" y="1702"/>
                  </a:lnTo>
                  <a:lnTo>
                    <a:pt x="1148" y="1783"/>
                  </a:lnTo>
                  <a:lnTo>
                    <a:pt x="1148" y="1857"/>
                  </a:lnTo>
                  <a:lnTo>
                    <a:pt x="1237" y="1872"/>
                  </a:lnTo>
                  <a:lnTo>
                    <a:pt x="1324" y="1935"/>
                  </a:lnTo>
                  <a:lnTo>
                    <a:pt x="1399" y="1878"/>
                  </a:lnTo>
                  <a:lnTo>
                    <a:pt x="1445" y="1929"/>
                  </a:lnTo>
                  <a:lnTo>
                    <a:pt x="1541" y="1840"/>
                  </a:lnTo>
                  <a:lnTo>
                    <a:pt x="1703" y="1771"/>
                  </a:lnTo>
                  <a:lnTo>
                    <a:pt x="1703" y="1717"/>
                  </a:lnTo>
                  <a:lnTo>
                    <a:pt x="1810" y="1684"/>
                  </a:lnTo>
                  <a:lnTo>
                    <a:pt x="1840" y="1614"/>
                  </a:lnTo>
                  <a:lnTo>
                    <a:pt x="1736" y="1597"/>
                  </a:lnTo>
                  <a:lnTo>
                    <a:pt x="1679" y="1509"/>
                  </a:lnTo>
                  <a:lnTo>
                    <a:pt x="1682" y="1420"/>
                  </a:lnTo>
                  <a:lnTo>
                    <a:pt x="1600" y="1366"/>
                  </a:lnTo>
                  <a:lnTo>
                    <a:pt x="1574" y="1318"/>
                  </a:lnTo>
                  <a:lnTo>
                    <a:pt x="1711" y="1347"/>
                  </a:lnTo>
                  <a:lnTo>
                    <a:pt x="1846" y="1384"/>
                  </a:lnTo>
                  <a:lnTo>
                    <a:pt x="1939" y="1435"/>
                  </a:lnTo>
                  <a:lnTo>
                    <a:pt x="1930" y="1357"/>
                  </a:lnTo>
                  <a:lnTo>
                    <a:pt x="1996" y="1323"/>
                  </a:lnTo>
                  <a:lnTo>
                    <a:pt x="2081" y="1338"/>
                  </a:lnTo>
                  <a:lnTo>
                    <a:pt x="2176" y="1300"/>
                  </a:lnTo>
                  <a:lnTo>
                    <a:pt x="2266" y="1267"/>
                  </a:lnTo>
                  <a:lnTo>
                    <a:pt x="2333" y="1195"/>
                  </a:lnTo>
                  <a:lnTo>
                    <a:pt x="2336" y="1152"/>
                  </a:lnTo>
                  <a:lnTo>
                    <a:pt x="2273" y="1132"/>
                  </a:lnTo>
                  <a:lnTo>
                    <a:pt x="2170" y="1009"/>
                  </a:lnTo>
                  <a:lnTo>
                    <a:pt x="2206" y="964"/>
                  </a:lnTo>
                  <a:lnTo>
                    <a:pt x="2194" y="871"/>
                  </a:lnTo>
                  <a:lnTo>
                    <a:pt x="2351" y="829"/>
                  </a:lnTo>
                  <a:lnTo>
                    <a:pt x="2366" y="787"/>
                  </a:lnTo>
                  <a:lnTo>
                    <a:pt x="2300" y="780"/>
                  </a:lnTo>
                  <a:lnTo>
                    <a:pt x="2284" y="706"/>
                  </a:lnTo>
                  <a:lnTo>
                    <a:pt x="2329" y="655"/>
                  </a:lnTo>
                  <a:lnTo>
                    <a:pt x="2368" y="636"/>
                  </a:lnTo>
                  <a:lnTo>
                    <a:pt x="2438" y="585"/>
                  </a:lnTo>
                  <a:lnTo>
                    <a:pt x="2485" y="583"/>
                  </a:lnTo>
                  <a:lnTo>
                    <a:pt x="2432" y="497"/>
                  </a:lnTo>
                  <a:lnTo>
                    <a:pt x="2382" y="461"/>
                  </a:lnTo>
                  <a:lnTo>
                    <a:pt x="2304" y="485"/>
                  </a:lnTo>
                  <a:lnTo>
                    <a:pt x="2232" y="475"/>
                  </a:lnTo>
                  <a:lnTo>
                    <a:pt x="2177" y="466"/>
                  </a:lnTo>
                  <a:lnTo>
                    <a:pt x="2191" y="394"/>
                  </a:lnTo>
                  <a:lnTo>
                    <a:pt x="2260" y="356"/>
                  </a:lnTo>
                  <a:lnTo>
                    <a:pt x="2232" y="294"/>
                  </a:lnTo>
                  <a:lnTo>
                    <a:pt x="2177" y="303"/>
                  </a:lnTo>
                  <a:lnTo>
                    <a:pt x="2113" y="259"/>
                  </a:lnTo>
                  <a:lnTo>
                    <a:pt x="2079" y="298"/>
                  </a:lnTo>
                  <a:lnTo>
                    <a:pt x="2035" y="255"/>
                  </a:lnTo>
                  <a:lnTo>
                    <a:pt x="2001" y="284"/>
                  </a:lnTo>
                  <a:lnTo>
                    <a:pt x="1953" y="226"/>
                  </a:lnTo>
                  <a:lnTo>
                    <a:pt x="1928" y="178"/>
                  </a:lnTo>
                  <a:lnTo>
                    <a:pt x="1884" y="149"/>
                  </a:lnTo>
                  <a:lnTo>
                    <a:pt x="2001" y="139"/>
                  </a:lnTo>
                  <a:lnTo>
                    <a:pt x="2045" y="101"/>
                  </a:lnTo>
                  <a:lnTo>
                    <a:pt x="1972" y="111"/>
                  </a:lnTo>
                  <a:lnTo>
                    <a:pt x="1904" y="101"/>
                  </a:lnTo>
                  <a:lnTo>
                    <a:pt x="1821" y="125"/>
                  </a:lnTo>
                  <a:lnTo>
                    <a:pt x="1777" y="106"/>
                  </a:lnTo>
                  <a:lnTo>
                    <a:pt x="1704" y="139"/>
                  </a:lnTo>
                  <a:lnTo>
                    <a:pt x="1660" y="178"/>
                  </a:lnTo>
                  <a:lnTo>
                    <a:pt x="1569" y="185"/>
                  </a:lnTo>
                  <a:lnTo>
                    <a:pt x="1509" y="231"/>
                  </a:lnTo>
                  <a:lnTo>
                    <a:pt x="1421" y="226"/>
                  </a:lnTo>
                  <a:lnTo>
                    <a:pt x="1329" y="187"/>
                  </a:lnTo>
                  <a:lnTo>
                    <a:pt x="1270" y="130"/>
                  </a:lnTo>
                  <a:lnTo>
                    <a:pt x="1163" y="139"/>
                  </a:lnTo>
                  <a:lnTo>
                    <a:pt x="1026" y="173"/>
                  </a:lnTo>
                  <a:lnTo>
                    <a:pt x="939" y="173"/>
                  </a:lnTo>
                  <a:lnTo>
                    <a:pt x="895" y="130"/>
                  </a:lnTo>
                  <a:lnTo>
                    <a:pt x="865" y="58"/>
                  </a:lnTo>
                  <a:lnTo>
                    <a:pt x="802" y="14"/>
                  </a:lnTo>
                  <a:lnTo>
                    <a:pt x="695" y="0"/>
                  </a:lnTo>
                  <a:lnTo>
                    <a:pt x="573" y="29"/>
                  </a:lnTo>
                  <a:lnTo>
                    <a:pt x="505" y="58"/>
                  </a:lnTo>
                  <a:lnTo>
                    <a:pt x="441" y="62"/>
                  </a:lnTo>
                  <a:lnTo>
                    <a:pt x="397" y="96"/>
                  </a:lnTo>
                  <a:lnTo>
                    <a:pt x="319" y="111"/>
                  </a:lnTo>
                  <a:lnTo>
                    <a:pt x="319" y="178"/>
                  </a:lnTo>
                  <a:lnTo>
                    <a:pt x="329" y="226"/>
                  </a:lnTo>
                  <a:lnTo>
                    <a:pt x="353" y="264"/>
                  </a:lnTo>
                  <a:lnTo>
                    <a:pt x="397" y="312"/>
                  </a:lnTo>
                  <a:lnTo>
                    <a:pt x="388" y="399"/>
                  </a:lnTo>
                  <a:lnTo>
                    <a:pt x="344" y="437"/>
                  </a:lnTo>
                  <a:lnTo>
                    <a:pt x="275" y="447"/>
                  </a:lnTo>
                  <a:lnTo>
                    <a:pt x="261" y="384"/>
                  </a:lnTo>
                  <a:lnTo>
                    <a:pt x="217" y="356"/>
                  </a:lnTo>
                  <a:lnTo>
                    <a:pt x="193" y="288"/>
                  </a:lnTo>
                  <a:lnTo>
                    <a:pt x="246" y="235"/>
                  </a:lnTo>
                  <a:lnTo>
                    <a:pt x="280" y="120"/>
                  </a:lnTo>
                  <a:lnTo>
                    <a:pt x="207" y="3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168">
              <a:extLst>
                <a:ext uri="{FF2B5EF4-FFF2-40B4-BE49-F238E27FC236}">
                  <a16:creationId xmlns:a16="http://schemas.microsoft.com/office/drawing/2014/main" id="{BD9B59A5-2F7D-9339-1F89-09F88A4D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858" y="3032126"/>
              <a:ext cx="334959" cy="371475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67" y="28"/>
                </a:cxn>
                <a:cxn ang="0">
                  <a:pos x="333" y="17"/>
                </a:cxn>
                <a:cxn ang="0">
                  <a:pos x="262" y="51"/>
                </a:cxn>
                <a:cxn ang="0">
                  <a:pos x="177" y="94"/>
                </a:cxn>
                <a:cxn ang="0">
                  <a:pos x="184" y="186"/>
                </a:cxn>
                <a:cxn ang="0">
                  <a:pos x="161" y="251"/>
                </a:cxn>
                <a:cxn ang="0">
                  <a:pos x="110" y="290"/>
                </a:cxn>
                <a:cxn ang="0">
                  <a:pos x="115" y="356"/>
                </a:cxn>
                <a:cxn ang="0">
                  <a:pos x="87" y="403"/>
                </a:cxn>
                <a:cxn ang="0">
                  <a:pos x="41" y="418"/>
                </a:cxn>
                <a:cxn ang="0">
                  <a:pos x="44" y="541"/>
                </a:cxn>
                <a:cxn ang="0">
                  <a:pos x="32" y="627"/>
                </a:cxn>
                <a:cxn ang="0">
                  <a:pos x="0" y="667"/>
                </a:cxn>
                <a:cxn ang="0">
                  <a:pos x="68" y="707"/>
                </a:cxn>
                <a:cxn ang="0">
                  <a:pos x="136" y="783"/>
                </a:cxn>
                <a:cxn ang="0">
                  <a:pos x="164" y="739"/>
                </a:cxn>
                <a:cxn ang="0">
                  <a:pos x="204" y="707"/>
                </a:cxn>
                <a:cxn ang="0">
                  <a:pos x="232" y="768"/>
                </a:cxn>
                <a:cxn ang="0">
                  <a:pos x="181" y="826"/>
                </a:cxn>
                <a:cxn ang="0">
                  <a:pos x="132" y="855"/>
                </a:cxn>
                <a:cxn ang="0">
                  <a:pos x="117" y="955"/>
                </a:cxn>
                <a:cxn ang="0">
                  <a:pos x="112" y="1021"/>
                </a:cxn>
                <a:cxn ang="0">
                  <a:pos x="103" y="1082"/>
                </a:cxn>
                <a:cxn ang="0">
                  <a:pos x="186" y="1046"/>
                </a:cxn>
                <a:cxn ang="0">
                  <a:pos x="270" y="1066"/>
                </a:cxn>
                <a:cxn ang="0">
                  <a:pos x="306" y="1123"/>
                </a:cxn>
                <a:cxn ang="0">
                  <a:pos x="358" y="1168"/>
                </a:cxn>
                <a:cxn ang="0">
                  <a:pos x="418" y="1103"/>
                </a:cxn>
                <a:cxn ang="0">
                  <a:pos x="507" y="832"/>
                </a:cxn>
                <a:cxn ang="0">
                  <a:pos x="609" y="766"/>
                </a:cxn>
                <a:cxn ang="0">
                  <a:pos x="781" y="688"/>
                </a:cxn>
                <a:cxn ang="0">
                  <a:pos x="933" y="601"/>
                </a:cxn>
                <a:cxn ang="0">
                  <a:pos x="996" y="473"/>
                </a:cxn>
                <a:cxn ang="0">
                  <a:pos x="1054" y="413"/>
                </a:cxn>
                <a:cxn ang="0">
                  <a:pos x="1030" y="349"/>
                </a:cxn>
                <a:cxn ang="0">
                  <a:pos x="997" y="251"/>
                </a:cxn>
                <a:cxn ang="0">
                  <a:pos x="961" y="183"/>
                </a:cxn>
                <a:cxn ang="0">
                  <a:pos x="873" y="106"/>
                </a:cxn>
                <a:cxn ang="0">
                  <a:pos x="764" y="157"/>
                </a:cxn>
                <a:cxn ang="0">
                  <a:pos x="658" y="151"/>
                </a:cxn>
                <a:cxn ang="0">
                  <a:pos x="585" y="77"/>
                </a:cxn>
                <a:cxn ang="0">
                  <a:pos x="408" y="0"/>
                </a:cxn>
              </a:cxnLst>
              <a:rect l="0" t="0" r="r" b="b"/>
              <a:pathLst>
                <a:path w="1054" h="1168">
                  <a:moveTo>
                    <a:pt x="408" y="0"/>
                  </a:moveTo>
                  <a:lnTo>
                    <a:pt x="367" y="28"/>
                  </a:lnTo>
                  <a:lnTo>
                    <a:pt x="333" y="17"/>
                  </a:lnTo>
                  <a:lnTo>
                    <a:pt x="262" y="51"/>
                  </a:lnTo>
                  <a:lnTo>
                    <a:pt x="177" y="94"/>
                  </a:lnTo>
                  <a:lnTo>
                    <a:pt x="184" y="186"/>
                  </a:lnTo>
                  <a:lnTo>
                    <a:pt x="161" y="251"/>
                  </a:lnTo>
                  <a:lnTo>
                    <a:pt x="110" y="290"/>
                  </a:lnTo>
                  <a:lnTo>
                    <a:pt x="115" y="356"/>
                  </a:lnTo>
                  <a:lnTo>
                    <a:pt x="87" y="403"/>
                  </a:lnTo>
                  <a:lnTo>
                    <a:pt x="41" y="418"/>
                  </a:lnTo>
                  <a:lnTo>
                    <a:pt x="44" y="541"/>
                  </a:lnTo>
                  <a:lnTo>
                    <a:pt x="32" y="627"/>
                  </a:lnTo>
                  <a:lnTo>
                    <a:pt x="0" y="667"/>
                  </a:lnTo>
                  <a:lnTo>
                    <a:pt x="68" y="707"/>
                  </a:lnTo>
                  <a:lnTo>
                    <a:pt x="136" y="783"/>
                  </a:lnTo>
                  <a:lnTo>
                    <a:pt x="164" y="739"/>
                  </a:lnTo>
                  <a:lnTo>
                    <a:pt x="204" y="707"/>
                  </a:lnTo>
                  <a:lnTo>
                    <a:pt x="232" y="768"/>
                  </a:lnTo>
                  <a:lnTo>
                    <a:pt x="181" y="826"/>
                  </a:lnTo>
                  <a:lnTo>
                    <a:pt x="132" y="855"/>
                  </a:lnTo>
                  <a:lnTo>
                    <a:pt x="117" y="955"/>
                  </a:lnTo>
                  <a:lnTo>
                    <a:pt x="112" y="1021"/>
                  </a:lnTo>
                  <a:lnTo>
                    <a:pt x="103" y="1082"/>
                  </a:lnTo>
                  <a:lnTo>
                    <a:pt x="186" y="1046"/>
                  </a:lnTo>
                  <a:lnTo>
                    <a:pt x="270" y="1066"/>
                  </a:lnTo>
                  <a:lnTo>
                    <a:pt x="306" y="1123"/>
                  </a:lnTo>
                  <a:lnTo>
                    <a:pt x="358" y="1168"/>
                  </a:lnTo>
                  <a:lnTo>
                    <a:pt x="418" y="1103"/>
                  </a:lnTo>
                  <a:lnTo>
                    <a:pt x="507" y="832"/>
                  </a:lnTo>
                  <a:lnTo>
                    <a:pt x="609" y="766"/>
                  </a:lnTo>
                  <a:lnTo>
                    <a:pt x="781" y="688"/>
                  </a:lnTo>
                  <a:lnTo>
                    <a:pt x="933" y="601"/>
                  </a:lnTo>
                  <a:lnTo>
                    <a:pt x="996" y="473"/>
                  </a:lnTo>
                  <a:lnTo>
                    <a:pt x="1054" y="413"/>
                  </a:lnTo>
                  <a:lnTo>
                    <a:pt x="1030" y="349"/>
                  </a:lnTo>
                  <a:lnTo>
                    <a:pt x="997" y="251"/>
                  </a:lnTo>
                  <a:lnTo>
                    <a:pt x="961" y="183"/>
                  </a:lnTo>
                  <a:lnTo>
                    <a:pt x="873" y="106"/>
                  </a:lnTo>
                  <a:lnTo>
                    <a:pt x="764" y="157"/>
                  </a:lnTo>
                  <a:lnTo>
                    <a:pt x="658" y="151"/>
                  </a:lnTo>
                  <a:lnTo>
                    <a:pt x="585" y="77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D08874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0EC886C7-BC36-0AAD-E2FA-49C26AC1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971" y="2628901"/>
              <a:ext cx="271459" cy="398462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69" y="29"/>
                </a:cxn>
                <a:cxn ang="0">
                  <a:pos x="423" y="65"/>
                </a:cxn>
                <a:cxn ang="0">
                  <a:pos x="467" y="101"/>
                </a:cxn>
                <a:cxn ang="0">
                  <a:pos x="506" y="154"/>
                </a:cxn>
                <a:cxn ang="0">
                  <a:pos x="533" y="192"/>
                </a:cxn>
                <a:cxn ang="0">
                  <a:pos x="527" y="272"/>
                </a:cxn>
                <a:cxn ang="0">
                  <a:pos x="590" y="272"/>
                </a:cxn>
                <a:cxn ang="0">
                  <a:pos x="657" y="317"/>
                </a:cxn>
                <a:cxn ang="0">
                  <a:pos x="687" y="365"/>
                </a:cxn>
                <a:cxn ang="0">
                  <a:pos x="723" y="366"/>
                </a:cxn>
                <a:cxn ang="0">
                  <a:pos x="765" y="410"/>
                </a:cxn>
                <a:cxn ang="0">
                  <a:pos x="744" y="494"/>
                </a:cxn>
                <a:cxn ang="0">
                  <a:pos x="747" y="563"/>
                </a:cxn>
                <a:cxn ang="0">
                  <a:pos x="729" y="600"/>
                </a:cxn>
                <a:cxn ang="0">
                  <a:pos x="663" y="602"/>
                </a:cxn>
                <a:cxn ang="0">
                  <a:pos x="641" y="648"/>
                </a:cxn>
                <a:cxn ang="0">
                  <a:pos x="623" y="711"/>
                </a:cxn>
                <a:cxn ang="0">
                  <a:pos x="608" y="747"/>
                </a:cxn>
                <a:cxn ang="0">
                  <a:pos x="647" y="813"/>
                </a:cxn>
                <a:cxn ang="0">
                  <a:pos x="692" y="888"/>
                </a:cxn>
                <a:cxn ang="0">
                  <a:pos x="744" y="891"/>
                </a:cxn>
                <a:cxn ang="0">
                  <a:pos x="759" y="977"/>
                </a:cxn>
                <a:cxn ang="0">
                  <a:pos x="801" y="1037"/>
                </a:cxn>
                <a:cxn ang="0">
                  <a:pos x="854" y="1134"/>
                </a:cxn>
                <a:cxn ang="0">
                  <a:pos x="791" y="1118"/>
                </a:cxn>
                <a:cxn ang="0">
                  <a:pos x="723" y="1157"/>
                </a:cxn>
                <a:cxn ang="0">
                  <a:pos x="611" y="1170"/>
                </a:cxn>
                <a:cxn ang="0">
                  <a:pos x="492" y="1251"/>
                </a:cxn>
                <a:cxn ang="0">
                  <a:pos x="368" y="1175"/>
                </a:cxn>
                <a:cxn ang="0">
                  <a:pos x="290" y="1086"/>
                </a:cxn>
                <a:cxn ang="0">
                  <a:pos x="278" y="954"/>
                </a:cxn>
                <a:cxn ang="0">
                  <a:pos x="312" y="848"/>
                </a:cxn>
                <a:cxn ang="0">
                  <a:pos x="369" y="765"/>
                </a:cxn>
                <a:cxn ang="0">
                  <a:pos x="263" y="675"/>
                </a:cxn>
                <a:cxn ang="0">
                  <a:pos x="279" y="593"/>
                </a:cxn>
                <a:cxn ang="0">
                  <a:pos x="245" y="552"/>
                </a:cxn>
                <a:cxn ang="0">
                  <a:pos x="167" y="566"/>
                </a:cxn>
                <a:cxn ang="0">
                  <a:pos x="108" y="551"/>
                </a:cxn>
                <a:cxn ang="0">
                  <a:pos x="54" y="488"/>
                </a:cxn>
                <a:cxn ang="0">
                  <a:pos x="0" y="425"/>
                </a:cxn>
                <a:cxn ang="0">
                  <a:pos x="38" y="380"/>
                </a:cxn>
                <a:cxn ang="0">
                  <a:pos x="28" y="286"/>
                </a:cxn>
                <a:cxn ang="0">
                  <a:pos x="101" y="267"/>
                </a:cxn>
                <a:cxn ang="0">
                  <a:pos x="186" y="245"/>
                </a:cxn>
                <a:cxn ang="0">
                  <a:pos x="200" y="203"/>
                </a:cxn>
                <a:cxn ang="0">
                  <a:pos x="131" y="197"/>
                </a:cxn>
                <a:cxn ang="0">
                  <a:pos x="115" y="124"/>
                </a:cxn>
                <a:cxn ang="0">
                  <a:pos x="159" y="77"/>
                </a:cxn>
                <a:cxn ang="0">
                  <a:pos x="206" y="48"/>
                </a:cxn>
                <a:cxn ang="0">
                  <a:pos x="267" y="2"/>
                </a:cxn>
                <a:cxn ang="0">
                  <a:pos x="320" y="0"/>
                </a:cxn>
              </a:cxnLst>
              <a:rect l="0" t="0" r="r" b="b"/>
              <a:pathLst>
                <a:path w="854" h="1251">
                  <a:moveTo>
                    <a:pt x="320" y="0"/>
                  </a:moveTo>
                  <a:lnTo>
                    <a:pt x="369" y="29"/>
                  </a:lnTo>
                  <a:lnTo>
                    <a:pt x="423" y="65"/>
                  </a:lnTo>
                  <a:lnTo>
                    <a:pt x="467" y="101"/>
                  </a:lnTo>
                  <a:lnTo>
                    <a:pt x="506" y="154"/>
                  </a:lnTo>
                  <a:lnTo>
                    <a:pt x="533" y="192"/>
                  </a:lnTo>
                  <a:lnTo>
                    <a:pt x="527" y="272"/>
                  </a:lnTo>
                  <a:lnTo>
                    <a:pt x="590" y="272"/>
                  </a:lnTo>
                  <a:lnTo>
                    <a:pt x="657" y="317"/>
                  </a:lnTo>
                  <a:lnTo>
                    <a:pt x="687" y="365"/>
                  </a:lnTo>
                  <a:lnTo>
                    <a:pt x="723" y="366"/>
                  </a:lnTo>
                  <a:lnTo>
                    <a:pt x="765" y="410"/>
                  </a:lnTo>
                  <a:lnTo>
                    <a:pt x="744" y="494"/>
                  </a:lnTo>
                  <a:lnTo>
                    <a:pt x="747" y="563"/>
                  </a:lnTo>
                  <a:lnTo>
                    <a:pt x="729" y="600"/>
                  </a:lnTo>
                  <a:lnTo>
                    <a:pt x="663" y="602"/>
                  </a:lnTo>
                  <a:lnTo>
                    <a:pt x="641" y="648"/>
                  </a:lnTo>
                  <a:lnTo>
                    <a:pt x="623" y="711"/>
                  </a:lnTo>
                  <a:lnTo>
                    <a:pt x="608" y="747"/>
                  </a:lnTo>
                  <a:lnTo>
                    <a:pt x="647" y="813"/>
                  </a:lnTo>
                  <a:lnTo>
                    <a:pt x="692" y="888"/>
                  </a:lnTo>
                  <a:lnTo>
                    <a:pt x="744" y="891"/>
                  </a:lnTo>
                  <a:lnTo>
                    <a:pt x="759" y="977"/>
                  </a:lnTo>
                  <a:lnTo>
                    <a:pt x="801" y="1037"/>
                  </a:lnTo>
                  <a:lnTo>
                    <a:pt x="854" y="1134"/>
                  </a:lnTo>
                  <a:lnTo>
                    <a:pt x="791" y="1118"/>
                  </a:lnTo>
                  <a:lnTo>
                    <a:pt x="723" y="1157"/>
                  </a:lnTo>
                  <a:lnTo>
                    <a:pt x="611" y="1170"/>
                  </a:lnTo>
                  <a:lnTo>
                    <a:pt x="492" y="1251"/>
                  </a:lnTo>
                  <a:lnTo>
                    <a:pt x="368" y="1175"/>
                  </a:lnTo>
                  <a:lnTo>
                    <a:pt x="290" y="1086"/>
                  </a:lnTo>
                  <a:lnTo>
                    <a:pt x="278" y="954"/>
                  </a:lnTo>
                  <a:lnTo>
                    <a:pt x="312" y="848"/>
                  </a:lnTo>
                  <a:lnTo>
                    <a:pt x="369" y="765"/>
                  </a:lnTo>
                  <a:lnTo>
                    <a:pt x="263" y="675"/>
                  </a:lnTo>
                  <a:lnTo>
                    <a:pt x="279" y="593"/>
                  </a:lnTo>
                  <a:lnTo>
                    <a:pt x="245" y="552"/>
                  </a:lnTo>
                  <a:lnTo>
                    <a:pt x="167" y="566"/>
                  </a:lnTo>
                  <a:lnTo>
                    <a:pt x="108" y="551"/>
                  </a:lnTo>
                  <a:lnTo>
                    <a:pt x="54" y="488"/>
                  </a:lnTo>
                  <a:lnTo>
                    <a:pt x="0" y="425"/>
                  </a:lnTo>
                  <a:lnTo>
                    <a:pt x="38" y="380"/>
                  </a:lnTo>
                  <a:lnTo>
                    <a:pt x="28" y="286"/>
                  </a:lnTo>
                  <a:lnTo>
                    <a:pt x="101" y="267"/>
                  </a:lnTo>
                  <a:lnTo>
                    <a:pt x="186" y="245"/>
                  </a:lnTo>
                  <a:lnTo>
                    <a:pt x="200" y="203"/>
                  </a:lnTo>
                  <a:lnTo>
                    <a:pt x="131" y="197"/>
                  </a:lnTo>
                  <a:lnTo>
                    <a:pt x="115" y="124"/>
                  </a:lnTo>
                  <a:lnTo>
                    <a:pt x="159" y="77"/>
                  </a:lnTo>
                  <a:lnTo>
                    <a:pt x="206" y="48"/>
                  </a:lnTo>
                  <a:lnTo>
                    <a:pt x="267" y="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E69B3DBE-B892-2F7A-624B-CD1493AAA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644" y="2755901"/>
              <a:ext cx="231773" cy="236537"/>
            </a:xfrm>
            <a:custGeom>
              <a:avLst/>
              <a:gdLst/>
              <a:ahLst/>
              <a:cxnLst>
                <a:cxn ang="0">
                  <a:pos x="696" y="128"/>
                </a:cxn>
                <a:cxn ang="0">
                  <a:pos x="630" y="167"/>
                </a:cxn>
                <a:cxn ang="0">
                  <a:pos x="634" y="278"/>
                </a:cxn>
                <a:cxn ang="0">
                  <a:pos x="667" y="364"/>
                </a:cxn>
                <a:cxn ang="0">
                  <a:pos x="730" y="461"/>
                </a:cxn>
                <a:cxn ang="0">
                  <a:pos x="702" y="523"/>
                </a:cxn>
                <a:cxn ang="0">
                  <a:pos x="688" y="611"/>
                </a:cxn>
                <a:cxn ang="0">
                  <a:pos x="640" y="679"/>
                </a:cxn>
                <a:cxn ang="0">
                  <a:pos x="571" y="638"/>
                </a:cxn>
                <a:cxn ang="0">
                  <a:pos x="498" y="658"/>
                </a:cxn>
                <a:cxn ang="0">
                  <a:pos x="399" y="640"/>
                </a:cxn>
                <a:cxn ang="0">
                  <a:pos x="384" y="676"/>
                </a:cxn>
                <a:cxn ang="0">
                  <a:pos x="408" y="748"/>
                </a:cxn>
                <a:cxn ang="0">
                  <a:pos x="307" y="742"/>
                </a:cxn>
                <a:cxn ang="0">
                  <a:pos x="247" y="737"/>
                </a:cxn>
                <a:cxn ang="0">
                  <a:pos x="198" y="652"/>
                </a:cxn>
                <a:cxn ang="0">
                  <a:pos x="153" y="583"/>
                </a:cxn>
                <a:cxn ang="0">
                  <a:pos x="136" y="496"/>
                </a:cxn>
                <a:cxn ang="0">
                  <a:pos x="82" y="491"/>
                </a:cxn>
                <a:cxn ang="0">
                  <a:pos x="0" y="349"/>
                </a:cxn>
                <a:cxn ang="0">
                  <a:pos x="13" y="316"/>
                </a:cxn>
                <a:cxn ang="0">
                  <a:pos x="31" y="259"/>
                </a:cxn>
                <a:cxn ang="0">
                  <a:pos x="57" y="206"/>
                </a:cxn>
                <a:cxn ang="0">
                  <a:pos x="123" y="202"/>
                </a:cxn>
                <a:cxn ang="0">
                  <a:pos x="139" y="163"/>
                </a:cxn>
                <a:cxn ang="0">
                  <a:pos x="135" y="95"/>
                </a:cxn>
                <a:cxn ang="0">
                  <a:pos x="156" y="12"/>
                </a:cxn>
                <a:cxn ang="0">
                  <a:pos x="208" y="27"/>
                </a:cxn>
                <a:cxn ang="0">
                  <a:pos x="258" y="23"/>
                </a:cxn>
                <a:cxn ang="0">
                  <a:pos x="320" y="38"/>
                </a:cxn>
                <a:cxn ang="0">
                  <a:pos x="363" y="70"/>
                </a:cxn>
                <a:cxn ang="0">
                  <a:pos x="375" y="38"/>
                </a:cxn>
                <a:cxn ang="0">
                  <a:pos x="413" y="12"/>
                </a:cxn>
                <a:cxn ang="0">
                  <a:pos x="476" y="0"/>
                </a:cxn>
                <a:cxn ang="0">
                  <a:pos x="546" y="4"/>
                </a:cxn>
                <a:cxn ang="0">
                  <a:pos x="624" y="34"/>
                </a:cxn>
                <a:cxn ang="0">
                  <a:pos x="708" y="89"/>
                </a:cxn>
                <a:cxn ang="0">
                  <a:pos x="696" y="128"/>
                </a:cxn>
              </a:cxnLst>
              <a:rect l="0" t="0" r="r" b="b"/>
              <a:pathLst>
                <a:path w="730" h="748">
                  <a:moveTo>
                    <a:pt x="696" y="128"/>
                  </a:moveTo>
                  <a:lnTo>
                    <a:pt x="630" y="167"/>
                  </a:lnTo>
                  <a:lnTo>
                    <a:pt x="634" y="278"/>
                  </a:lnTo>
                  <a:lnTo>
                    <a:pt x="667" y="364"/>
                  </a:lnTo>
                  <a:lnTo>
                    <a:pt x="730" y="461"/>
                  </a:lnTo>
                  <a:lnTo>
                    <a:pt x="702" y="523"/>
                  </a:lnTo>
                  <a:lnTo>
                    <a:pt x="688" y="611"/>
                  </a:lnTo>
                  <a:lnTo>
                    <a:pt x="640" y="679"/>
                  </a:lnTo>
                  <a:lnTo>
                    <a:pt x="571" y="638"/>
                  </a:lnTo>
                  <a:lnTo>
                    <a:pt x="498" y="658"/>
                  </a:lnTo>
                  <a:lnTo>
                    <a:pt x="399" y="640"/>
                  </a:lnTo>
                  <a:lnTo>
                    <a:pt x="384" y="676"/>
                  </a:lnTo>
                  <a:lnTo>
                    <a:pt x="408" y="748"/>
                  </a:lnTo>
                  <a:lnTo>
                    <a:pt x="307" y="742"/>
                  </a:lnTo>
                  <a:lnTo>
                    <a:pt x="247" y="737"/>
                  </a:lnTo>
                  <a:lnTo>
                    <a:pt x="198" y="652"/>
                  </a:lnTo>
                  <a:lnTo>
                    <a:pt x="153" y="583"/>
                  </a:lnTo>
                  <a:lnTo>
                    <a:pt x="136" y="496"/>
                  </a:lnTo>
                  <a:lnTo>
                    <a:pt x="82" y="491"/>
                  </a:lnTo>
                  <a:lnTo>
                    <a:pt x="0" y="349"/>
                  </a:lnTo>
                  <a:lnTo>
                    <a:pt x="13" y="316"/>
                  </a:lnTo>
                  <a:lnTo>
                    <a:pt x="31" y="259"/>
                  </a:lnTo>
                  <a:lnTo>
                    <a:pt x="57" y="206"/>
                  </a:lnTo>
                  <a:lnTo>
                    <a:pt x="123" y="202"/>
                  </a:lnTo>
                  <a:lnTo>
                    <a:pt x="139" y="163"/>
                  </a:lnTo>
                  <a:lnTo>
                    <a:pt x="135" y="95"/>
                  </a:lnTo>
                  <a:lnTo>
                    <a:pt x="156" y="12"/>
                  </a:lnTo>
                  <a:lnTo>
                    <a:pt x="208" y="27"/>
                  </a:lnTo>
                  <a:lnTo>
                    <a:pt x="258" y="23"/>
                  </a:lnTo>
                  <a:lnTo>
                    <a:pt x="320" y="38"/>
                  </a:lnTo>
                  <a:lnTo>
                    <a:pt x="363" y="70"/>
                  </a:lnTo>
                  <a:lnTo>
                    <a:pt x="375" y="38"/>
                  </a:lnTo>
                  <a:lnTo>
                    <a:pt x="413" y="12"/>
                  </a:lnTo>
                  <a:lnTo>
                    <a:pt x="476" y="0"/>
                  </a:lnTo>
                  <a:lnTo>
                    <a:pt x="546" y="4"/>
                  </a:lnTo>
                  <a:lnTo>
                    <a:pt x="624" y="34"/>
                  </a:lnTo>
                  <a:lnTo>
                    <a:pt x="708" y="89"/>
                  </a:lnTo>
                  <a:lnTo>
                    <a:pt x="696" y="12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CC52F786-7362-2F76-A352-C53BA749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667" y="2778126"/>
              <a:ext cx="158748" cy="207962"/>
            </a:xfrm>
            <a:custGeom>
              <a:avLst/>
              <a:gdLst/>
              <a:ahLst/>
              <a:cxnLst>
                <a:cxn ang="0">
                  <a:pos x="76" y="17"/>
                </a:cxn>
                <a:cxn ang="0">
                  <a:pos x="134" y="0"/>
                </a:cxn>
                <a:cxn ang="0">
                  <a:pos x="220" y="30"/>
                </a:cxn>
                <a:cxn ang="0">
                  <a:pos x="294" y="66"/>
                </a:cxn>
                <a:cxn ang="0">
                  <a:pos x="384" y="119"/>
                </a:cxn>
                <a:cxn ang="0">
                  <a:pos x="450" y="181"/>
                </a:cxn>
                <a:cxn ang="0">
                  <a:pos x="446" y="249"/>
                </a:cxn>
                <a:cxn ang="0">
                  <a:pos x="498" y="221"/>
                </a:cxn>
                <a:cxn ang="0">
                  <a:pos x="500" y="301"/>
                </a:cxn>
                <a:cxn ang="0">
                  <a:pos x="397" y="451"/>
                </a:cxn>
                <a:cxn ang="0">
                  <a:pos x="367" y="580"/>
                </a:cxn>
                <a:cxn ang="0">
                  <a:pos x="299" y="643"/>
                </a:cxn>
                <a:cxn ang="0">
                  <a:pos x="196" y="610"/>
                </a:cxn>
                <a:cxn ang="0">
                  <a:pos x="82" y="655"/>
                </a:cxn>
                <a:cxn ang="0">
                  <a:pos x="5" y="610"/>
                </a:cxn>
                <a:cxn ang="0">
                  <a:pos x="56" y="543"/>
                </a:cxn>
                <a:cxn ang="0">
                  <a:pos x="71" y="450"/>
                </a:cxn>
                <a:cxn ang="0">
                  <a:pos x="97" y="390"/>
                </a:cxn>
                <a:cxn ang="0">
                  <a:pos x="33" y="289"/>
                </a:cxn>
                <a:cxn ang="0">
                  <a:pos x="0" y="204"/>
                </a:cxn>
                <a:cxn ang="0">
                  <a:pos x="0" y="98"/>
                </a:cxn>
                <a:cxn ang="0">
                  <a:pos x="62" y="57"/>
                </a:cxn>
                <a:cxn ang="0">
                  <a:pos x="76" y="17"/>
                </a:cxn>
              </a:cxnLst>
              <a:rect l="0" t="0" r="r" b="b"/>
              <a:pathLst>
                <a:path w="500" h="655">
                  <a:moveTo>
                    <a:pt x="76" y="17"/>
                  </a:moveTo>
                  <a:lnTo>
                    <a:pt x="134" y="0"/>
                  </a:lnTo>
                  <a:lnTo>
                    <a:pt x="220" y="30"/>
                  </a:lnTo>
                  <a:lnTo>
                    <a:pt x="294" y="66"/>
                  </a:lnTo>
                  <a:lnTo>
                    <a:pt x="384" y="119"/>
                  </a:lnTo>
                  <a:lnTo>
                    <a:pt x="450" y="181"/>
                  </a:lnTo>
                  <a:lnTo>
                    <a:pt x="446" y="249"/>
                  </a:lnTo>
                  <a:lnTo>
                    <a:pt x="498" y="221"/>
                  </a:lnTo>
                  <a:lnTo>
                    <a:pt x="500" y="301"/>
                  </a:lnTo>
                  <a:lnTo>
                    <a:pt x="397" y="451"/>
                  </a:lnTo>
                  <a:lnTo>
                    <a:pt x="367" y="580"/>
                  </a:lnTo>
                  <a:lnTo>
                    <a:pt x="299" y="643"/>
                  </a:lnTo>
                  <a:lnTo>
                    <a:pt x="196" y="610"/>
                  </a:lnTo>
                  <a:lnTo>
                    <a:pt x="82" y="655"/>
                  </a:lnTo>
                  <a:lnTo>
                    <a:pt x="5" y="610"/>
                  </a:lnTo>
                  <a:lnTo>
                    <a:pt x="56" y="543"/>
                  </a:lnTo>
                  <a:lnTo>
                    <a:pt x="71" y="450"/>
                  </a:lnTo>
                  <a:lnTo>
                    <a:pt x="97" y="390"/>
                  </a:lnTo>
                  <a:lnTo>
                    <a:pt x="33" y="289"/>
                  </a:lnTo>
                  <a:lnTo>
                    <a:pt x="0" y="204"/>
                  </a:lnTo>
                  <a:lnTo>
                    <a:pt x="0" y="98"/>
                  </a:lnTo>
                  <a:lnTo>
                    <a:pt x="62" y="57"/>
                  </a:lnTo>
                  <a:lnTo>
                    <a:pt x="76" y="17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C13212AE-A159-14C2-ABDD-7F992360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02" y="6092825"/>
              <a:ext cx="125411" cy="100012"/>
            </a:xfrm>
            <a:custGeom>
              <a:avLst/>
              <a:gdLst/>
              <a:ahLst/>
              <a:cxnLst>
                <a:cxn ang="0">
                  <a:pos x="396" y="232"/>
                </a:cxn>
                <a:cxn ang="0">
                  <a:pos x="300" y="229"/>
                </a:cxn>
                <a:cxn ang="0">
                  <a:pos x="240" y="181"/>
                </a:cxn>
                <a:cxn ang="0">
                  <a:pos x="183" y="139"/>
                </a:cxn>
                <a:cxn ang="0">
                  <a:pos x="125" y="81"/>
                </a:cxn>
                <a:cxn ang="0">
                  <a:pos x="63" y="14"/>
                </a:cxn>
                <a:cxn ang="0">
                  <a:pos x="14" y="0"/>
                </a:cxn>
                <a:cxn ang="0">
                  <a:pos x="9" y="145"/>
                </a:cxn>
                <a:cxn ang="0">
                  <a:pos x="0" y="265"/>
                </a:cxn>
                <a:cxn ang="0">
                  <a:pos x="151" y="260"/>
                </a:cxn>
                <a:cxn ang="0">
                  <a:pos x="258" y="313"/>
                </a:cxn>
                <a:cxn ang="0">
                  <a:pos x="291" y="276"/>
                </a:cxn>
                <a:cxn ang="0">
                  <a:pos x="339" y="280"/>
                </a:cxn>
                <a:cxn ang="0">
                  <a:pos x="393" y="277"/>
                </a:cxn>
                <a:cxn ang="0">
                  <a:pos x="396" y="232"/>
                </a:cxn>
              </a:cxnLst>
              <a:rect l="0" t="0" r="r" b="b"/>
              <a:pathLst>
                <a:path w="396" h="313">
                  <a:moveTo>
                    <a:pt x="396" y="232"/>
                  </a:moveTo>
                  <a:lnTo>
                    <a:pt x="300" y="229"/>
                  </a:lnTo>
                  <a:lnTo>
                    <a:pt x="240" y="181"/>
                  </a:lnTo>
                  <a:lnTo>
                    <a:pt x="183" y="139"/>
                  </a:lnTo>
                  <a:lnTo>
                    <a:pt x="125" y="81"/>
                  </a:lnTo>
                  <a:lnTo>
                    <a:pt x="63" y="14"/>
                  </a:lnTo>
                  <a:lnTo>
                    <a:pt x="14" y="0"/>
                  </a:lnTo>
                  <a:lnTo>
                    <a:pt x="9" y="145"/>
                  </a:lnTo>
                  <a:lnTo>
                    <a:pt x="0" y="265"/>
                  </a:lnTo>
                  <a:lnTo>
                    <a:pt x="151" y="260"/>
                  </a:lnTo>
                  <a:lnTo>
                    <a:pt x="258" y="313"/>
                  </a:lnTo>
                  <a:lnTo>
                    <a:pt x="291" y="276"/>
                  </a:lnTo>
                  <a:lnTo>
                    <a:pt x="339" y="280"/>
                  </a:lnTo>
                  <a:lnTo>
                    <a:pt x="393" y="277"/>
                  </a:lnTo>
                  <a:lnTo>
                    <a:pt x="396" y="23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62E549B4-0735-80FF-418F-3BE8BA48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397" y="2471738"/>
              <a:ext cx="49211" cy="42863"/>
            </a:xfrm>
            <a:custGeom>
              <a:avLst/>
              <a:gdLst/>
              <a:ahLst/>
              <a:cxnLst>
                <a:cxn ang="0">
                  <a:pos x="192" y="12"/>
                </a:cxn>
                <a:cxn ang="0">
                  <a:pos x="126" y="0"/>
                </a:cxn>
                <a:cxn ang="0">
                  <a:pos x="54" y="12"/>
                </a:cxn>
                <a:cxn ang="0">
                  <a:pos x="60" y="72"/>
                </a:cxn>
                <a:cxn ang="0">
                  <a:pos x="54" y="120"/>
                </a:cxn>
                <a:cxn ang="0">
                  <a:pos x="0" y="168"/>
                </a:cxn>
                <a:cxn ang="0">
                  <a:pos x="144" y="150"/>
                </a:cxn>
                <a:cxn ang="0">
                  <a:pos x="162" y="78"/>
                </a:cxn>
                <a:cxn ang="0">
                  <a:pos x="192" y="12"/>
                </a:cxn>
              </a:cxnLst>
              <a:rect l="0" t="0" r="r" b="b"/>
              <a:pathLst>
                <a:path w="192" h="168">
                  <a:moveTo>
                    <a:pt x="192" y="12"/>
                  </a:moveTo>
                  <a:lnTo>
                    <a:pt x="126" y="0"/>
                  </a:lnTo>
                  <a:lnTo>
                    <a:pt x="54" y="12"/>
                  </a:lnTo>
                  <a:lnTo>
                    <a:pt x="60" y="72"/>
                  </a:lnTo>
                  <a:lnTo>
                    <a:pt x="54" y="120"/>
                  </a:lnTo>
                  <a:lnTo>
                    <a:pt x="0" y="168"/>
                  </a:lnTo>
                  <a:lnTo>
                    <a:pt x="144" y="150"/>
                  </a:lnTo>
                  <a:lnTo>
                    <a:pt x="162" y="78"/>
                  </a:lnTo>
                  <a:lnTo>
                    <a:pt x="192" y="12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DEB43507-49F3-8D75-F549-A54A9A0C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864" y="2409826"/>
              <a:ext cx="30163" cy="30162"/>
            </a:xfrm>
            <a:custGeom>
              <a:avLst/>
              <a:gdLst/>
              <a:ahLst/>
              <a:cxnLst>
                <a:cxn ang="0">
                  <a:pos x="110" y="101"/>
                </a:cxn>
                <a:cxn ang="0">
                  <a:pos x="67" y="129"/>
                </a:cxn>
                <a:cxn ang="0">
                  <a:pos x="19" y="105"/>
                </a:cxn>
                <a:cxn ang="0">
                  <a:pos x="0" y="53"/>
                </a:cxn>
                <a:cxn ang="0">
                  <a:pos x="72" y="0"/>
                </a:cxn>
                <a:cxn ang="0">
                  <a:pos x="120" y="33"/>
                </a:cxn>
                <a:cxn ang="0">
                  <a:pos x="110" y="101"/>
                </a:cxn>
              </a:cxnLst>
              <a:rect l="0" t="0" r="r" b="b"/>
              <a:pathLst>
                <a:path w="120" h="129">
                  <a:moveTo>
                    <a:pt x="110" y="101"/>
                  </a:moveTo>
                  <a:lnTo>
                    <a:pt x="67" y="129"/>
                  </a:lnTo>
                  <a:lnTo>
                    <a:pt x="19" y="105"/>
                  </a:lnTo>
                  <a:lnTo>
                    <a:pt x="0" y="53"/>
                  </a:lnTo>
                  <a:lnTo>
                    <a:pt x="72" y="0"/>
                  </a:lnTo>
                  <a:lnTo>
                    <a:pt x="120" y="33"/>
                  </a:lnTo>
                  <a:lnTo>
                    <a:pt x="110" y="101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75">
              <a:extLst>
                <a:ext uri="{FF2B5EF4-FFF2-40B4-BE49-F238E27FC236}">
                  <a16:creationId xmlns:a16="http://schemas.microsoft.com/office/drawing/2014/main" id="{309B1698-F6FD-B389-FBD2-4354869B8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977" y="2071688"/>
              <a:ext cx="223836" cy="234950"/>
            </a:xfrm>
            <a:custGeom>
              <a:avLst/>
              <a:gdLst/>
              <a:ahLst/>
              <a:cxnLst>
                <a:cxn ang="0">
                  <a:pos x="0" y="3968"/>
                </a:cxn>
                <a:cxn ang="0">
                  <a:pos x="495" y="4415"/>
                </a:cxn>
                <a:cxn ang="0">
                  <a:pos x="875" y="4655"/>
                </a:cxn>
                <a:cxn ang="0">
                  <a:pos x="1250" y="4780"/>
                </a:cxn>
                <a:cxn ang="0">
                  <a:pos x="1640" y="4780"/>
                </a:cxn>
                <a:cxn ang="0">
                  <a:pos x="2085" y="4835"/>
                </a:cxn>
                <a:cxn ang="0">
                  <a:pos x="2490" y="5000"/>
                </a:cxn>
                <a:cxn ang="0">
                  <a:pos x="2550" y="4840"/>
                </a:cxn>
                <a:cxn ang="0">
                  <a:pos x="2760" y="4660"/>
                </a:cxn>
                <a:cxn ang="0">
                  <a:pos x="2925" y="4610"/>
                </a:cxn>
                <a:cxn ang="0">
                  <a:pos x="3045" y="4475"/>
                </a:cxn>
                <a:cxn ang="0">
                  <a:pos x="3195" y="4450"/>
                </a:cxn>
                <a:cxn ang="0">
                  <a:pos x="3210" y="4405"/>
                </a:cxn>
                <a:cxn ang="0">
                  <a:pos x="3120" y="4330"/>
                </a:cxn>
                <a:cxn ang="0">
                  <a:pos x="3135" y="4220"/>
                </a:cxn>
                <a:cxn ang="0">
                  <a:pos x="3275" y="4180"/>
                </a:cxn>
                <a:cxn ang="0">
                  <a:pos x="3418" y="4181"/>
                </a:cxn>
                <a:cxn ang="0">
                  <a:pos x="3540" y="4010"/>
                </a:cxn>
                <a:cxn ang="0">
                  <a:pos x="3665" y="4025"/>
                </a:cxn>
                <a:cxn ang="0">
                  <a:pos x="3680" y="3820"/>
                </a:cxn>
                <a:cxn ang="0">
                  <a:pos x="3560" y="3680"/>
                </a:cxn>
                <a:cxn ang="0">
                  <a:pos x="3635" y="3445"/>
                </a:cxn>
                <a:cxn ang="0">
                  <a:pos x="3875" y="3340"/>
                </a:cxn>
                <a:cxn ang="0">
                  <a:pos x="4175" y="3130"/>
                </a:cxn>
                <a:cxn ang="0">
                  <a:pos x="4755" y="2635"/>
                </a:cxn>
                <a:cxn ang="0">
                  <a:pos x="4440" y="2380"/>
                </a:cxn>
                <a:cxn ang="0">
                  <a:pos x="4385" y="2405"/>
                </a:cxn>
                <a:cxn ang="0">
                  <a:pos x="4470" y="2480"/>
                </a:cxn>
                <a:cxn ang="0">
                  <a:pos x="4400" y="2530"/>
                </a:cxn>
                <a:cxn ang="0">
                  <a:pos x="4310" y="2660"/>
                </a:cxn>
                <a:cxn ang="0">
                  <a:pos x="4130" y="2465"/>
                </a:cxn>
                <a:cxn ang="0">
                  <a:pos x="3979" y="2439"/>
                </a:cxn>
                <a:cxn ang="0">
                  <a:pos x="3817" y="2391"/>
                </a:cxn>
                <a:cxn ang="0">
                  <a:pos x="3612" y="2420"/>
                </a:cxn>
                <a:cxn ang="0">
                  <a:pos x="3730" y="867"/>
                </a:cxn>
                <a:cxn ang="0">
                  <a:pos x="3730" y="27"/>
                </a:cxn>
                <a:cxn ang="0">
                  <a:pos x="1600" y="0"/>
                </a:cxn>
                <a:cxn ang="0">
                  <a:pos x="1560" y="680"/>
                </a:cxn>
                <a:cxn ang="0">
                  <a:pos x="1060" y="680"/>
                </a:cxn>
                <a:cxn ang="0">
                  <a:pos x="1509" y="1109"/>
                </a:cxn>
                <a:cxn ang="0">
                  <a:pos x="1942" y="1379"/>
                </a:cxn>
                <a:cxn ang="0">
                  <a:pos x="1999" y="1608"/>
                </a:cxn>
                <a:cxn ang="0">
                  <a:pos x="2262" y="1760"/>
                </a:cxn>
                <a:cxn ang="0">
                  <a:pos x="2182" y="1925"/>
                </a:cxn>
                <a:cxn ang="0">
                  <a:pos x="2149" y="2139"/>
                </a:cxn>
                <a:cxn ang="0">
                  <a:pos x="678" y="2120"/>
                </a:cxn>
                <a:cxn ang="0">
                  <a:pos x="80" y="3070"/>
                </a:cxn>
                <a:cxn ang="0">
                  <a:pos x="219" y="3300"/>
                </a:cxn>
                <a:cxn ang="0">
                  <a:pos x="90" y="3450"/>
                </a:cxn>
                <a:cxn ang="0">
                  <a:pos x="130" y="3629"/>
                </a:cxn>
                <a:cxn ang="0">
                  <a:pos x="90" y="3869"/>
                </a:cxn>
                <a:cxn ang="0">
                  <a:pos x="0" y="3968"/>
                </a:cxn>
              </a:cxnLst>
              <a:rect l="0" t="0" r="r" b="b"/>
              <a:pathLst>
                <a:path w="4755" h="5000">
                  <a:moveTo>
                    <a:pt x="0" y="3968"/>
                  </a:moveTo>
                  <a:lnTo>
                    <a:pt x="495" y="4415"/>
                  </a:lnTo>
                  <a:lnTo>
                    <a:pt x="875" y="4655"/>
                  </a:lnTo>
                  <a:lnTo>
                    <a:pt x="1250" y="4780"/>
                  </a:lnTo>
                  <a:lnTo>
                    <a:pt x="1640" y="4780"/>
                  </a:lnTo>
                  <a:lnTo>
                    <a:pt x="2085" y="4835"/>
                  </a:lnTo>
                  <a:lnTo>
                    <a:pt x="2490" y="5000"/>
                  </a:lnTo>
                  <a:lnTo>
                    <a:pt x="2550" y="4840"/>
                  </a:lnTo>
                  <a:lnTo>
                    <a:pt x="2760" y="4660"/>
                  </a:lnTo>
                  <a:lnTo>
                    <a:pt x="2925" y="4610"/>
                  </a:lnTo>
                  <a:lnTo>
                    <a:pt x="3045" y="4475"/>
                  </a:lnTo>
                  <a:lnTo>
                    <a:pt x="3195" y="4450"/>
                  </a:lnTo>
                  <a:lnTo>
                    <a:pt x="3210" y="4405"/>
                  </a:lnTo>
                  <a:lnTo>
                    <a:pt x="3120" y="4330"/>
                  </a:lnTo>
                  <a:lnTo>
                    <a:pt x="3135" y="4220"/>
                  </a:lnTo>
                  <a:lnTo>
                    <a:pt x="3275" y="4180"/>
                  </a:lnTo>
                  <a:lnTo>
                    <a:pt x="3418" y="4181"/>
                  </a:lnTo>
                  <a:lnTo>
                    <a:pt x="3540" y="4010"/>
                  </a:lnTo>
                  <a:lnTo>
                    <a:pt x="3665" y="4025"/>
                  </a:lnTo>
                  <a:lnTo>
                    <a:pt x="3680" y="3820"/>
                  </a:lnTo>
                  <a:lnTo>
                    <a:pt x="3560" y="3680"/>
                  </a:lnTo>
                  <a:lnTo>
                    <a:pt x="3635" y="3445"/>
                  </a:lnTo>
                  <a:lnTo>
                    <a:pt x="3875" y="3340"/>
                  </a:lnTo>
                  <a:lnTo>
                    <a:pt x="4175" y="3130"/>
                  </a:lnTo>
                  <a:lnTo>
                    <a:pt x="4755" y="2635"/>
                  </a:lnTo>
                  <a:lnTo>
                    <a:pt x="4440" y="2380"/>
                  </a:lnTo>
                  <a:lnTo>
                    <a:pt x="4385" y="2405"/>
                  </a:lnTo>
                  <a:lnTo>
                    <a:pt x="4470" y="2480"/>
                  </a:lnTo>
                  <a:lnTo>
                    <a:pt x="4400" y="2530"/>
                  </a:lnTo>
                  <a:lnTo>
                    <a:pt x="4310" y="2660"/>
                  </a:lnTo>
                  <a:lnTo>
                    <a:pt x="4130" y="2465"/>
                  </a:lnTo>
                  <a:lnTo>
                    <a:pt x="3979" y="2439"/>
                  </a:lnTo>
                  <a:lnTo>
                    <a:pt x="3817" y="2391"/>
                  </a:lnTo>
                  <a:lnTo>
                    <a:pt x="3612" y="2420"/>
                  </a:lnTo>
                  <a:lnTo>
                    <a:pt x="3730" y="867"/>
                  </a:lnTo>
                  <a:lnTo>
                    <a:pt x="3730" y="27"/>
                  </a:lnTo>
                  <a:lnTo>
                    <a:pt x="1600" y="0"/>
                  </a:lnTo>
                  <a:lnTo>
                    <a:pt x="1560" y="680"/>
                  </a:lnTo>
                  <a:lnTo>
                    <a:pt x="1060" y="680"/>
                  </a:lnTo>
                  <a:lnTo>
                    <a:pt x="1509" y="1109"/>
                  </a:lnTo>
                  <a:lnTo>
                    <a:pt x="1942" y="1379"/>
                  </a:lnTo>
                  <a:lnTo>
                    <a:pt x="1999" y="1608"/>
                  </a:lnTo>
                  <a:lnTo>
                    <a:pt x="2262" y="1760"/>
                  </a:lnTo>
                  <a:lnTo>
                    <a:pt x="2182" y="1925"/>
                  </a:lnTo>
                  <a:lnTo>
                    <a:pt x="2149" y="2139"/>
                  </a:lnTo>
                  <a:lnTo>
                    <a:pt x="678" y="2120"/>
                  </a:lnTo>
                  <a:lnTo>
                    <a:pt x="80" y="3070"/>
                  </a:lnTo>
                  <a:lnTo>
                    <a:pt x="219" y="3300"/>
                  </a:lnTo>
                  <a:lnTo>
                    <a:pt x="90" y="3450"/>
                  </a:lnTo>
                  <a:lnTo>
                    <a:pt x="130" y="3629"/>
                  </a:lnTo>
                  <a:lnTo>
                    <a:pt x="90" y="3869"/>
                  </a:lnTo>
                  <a:lnTo>
                    <a:pt x="0" y="3968"/>
                  </a:lnTo>
                  <a:close/>
                </a:path>
              </a:pathLst>
            </a:custGeom>
            <a:solidFill>
              <a:srgbClr val="D08874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76">
              <a:extLst>
                <a:ext uri="{FF2B5EF4-FFF2-40B4-BE49-F238E27FC236}">
                  <a16:creationId xmlns:a16="http://schemas.microsoft.com/office/drawing/2014/main" id="{C6FB8088-5569-FBB1-ABCA-318AC8CA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838" y="2012951"/>
              <a:ext cx="100011" cy="174625"/>
            </a:xfrm>
            <a:custGeom>
              <a:avLst/>
              <a:gdLst/>
              <a:ahLst/>
              <a:cxnLst>
                <a:cxn ang="0">
                  <a:pos x="55" y="548"/>
                </a:cxn>
                <a:cxn ang="0">
                  <a:pos x="31" y="541"/>
                </a:cxn>
                <a:cxn ang="0">
                  <a:pos x="0" y="545"/>
                </a:cxn>
                <a:cxn ang="0">
                  <a:pos x="18" y="319"/>
                </a:cxn>
                <a:cxn ang="0">
                  <a:pos x="18" y="191"/>
                </a:cxn>
                <a:cxn ang="0">
                  <a:pos x="22" y="166"/>
                </a:cxn>
                <a:cxn ang="0">
                  <a:pos x="43" y="158"/>
                </a:cxn>
                <a:cxn ang="0">
                  <a:pos x="58" y="139"/>
                </a:cxn>
                <a:cxn ang="0">
                  <a:pos x="113" y="153"/>
                </a:cxn>
                <a:cxn ang="0">
                  <a:pos x="146" y="106"/>
                </a:cxn>
                <a:cxn ang="0">
                  <a:pos x="181" y="63"/>
                </a:cxn>
                <a:cxn ang="0">
                  <a:pos x="229" y="60"/>
                </a:cxn>
                <a:cxn ang="0">
                  <a:pos x="269" y="0"/>
                </a:cxn>
                <a:cxn ang="0">
                  <a:pos x="278" y="82"/>
                </a:cxn>
                <a:cxn ang="0">
                  <a:pos x="313" y="79"/>
                </a:cxn>
                <a:cxn ang="0">
                  <a:pos x="307" y="127"/>
                </a:cxn>
                <a:cxn ang="0">
                  <a:pos x="271" y="180"/>
                </a:cxn>
                <a:cxn ang="0">
                  <a:pos x="224" y="189"/>
                </a:cxn>
                <a:cxn ang="0">
                  <a:pos x="212" y="223"/>
                </a:cxn>
                <a:cxn ang="0">
                  <a:pos x="223" y="256"/>
                </a:cxn>
                <a:cxn ang="0">
                  <a:pos x="215" y="268"/>
                </a:cxn>
                <a:cxn ang="0">
                  <a:pos x="203" y="292"/>
                </a:cxn>
                <a:cxn ang="0">
                  <a:pos x="232" y="321"/>
                </a:cxn>
                <a:cxn ang="0">
                  <a:pos x="227" y="361"/>
                </a:cxn>
                <a:cxn ang="0">
                  <a:pos x="224" y="391"/>
                </a:cxn>
                <a:cxn ang="0">
                  <a:pos x="209" y="426"/>
                </a:cxn>
                <a:cxn ang="0">
                  <a:pos x="187" y="450"/>
                </a:cxn>
                <a:cxn ang="0">
                  <a:pos x="157" y="474"/>
                </a:cxn>
                <a:cxn ang="0">
                  <a:pos x="137" y="490"/>
                </a:cxn>
                <a:cxn ang="0">
                  <a:pos x="118" y="510"/>
                </a:cxn>
                <a:cxn ang="0">
                  <a:pos x="101" y="540"/>
                </a:cxn>
                <a:cxn ang="0">
                  <a:pos x="77" y="552"/>
                </a:cxn>
                <a:cxn ang="0">
                  <a:pos x="55" y="548"/>
                </a:cxn>
              </a:cxnLst>
              <a:rect l="0" t="0" r="r" b="b"/>
              <a:pathLst>
                <a:path w="313" h="552">
                  <a:moveTo>
                    <a:pt x="55" y="548"/>
                  </a:moveTo>
                  <a:lnTo>
                    <a:pt x="31" y="541"/>
                  </a:lnTo>
                  <a:lnTo>
                    <a:pt x="0" y="545"/>
                  </a:lnTo>
                  <a:lnTo>
                    <a:pt x="18" y="319"/>
                  </a:lnTo>
                  <a:lnTo>
                    <a:pt x="18" y="191"/>
                  </a:lnTo>
                  <a:lnTo>
                    <a:pt x="22" y="166"/>
                  </a:lnTo>
                  <a:lnTo>
                    <a:pt x="43" y="158"/>
                  </a:lnTo>
                  <a:lnTo>
                    <a:pt x="58" y="139"/>
                  </a:lnTo>
                  <a:lnTo>
                    <a:pt x="113" y="153"/>
                  </a:lnTo>
                  <a:lnTo>
                    <a:pt x="146" y="106"/>
                  </a:lnTo>
                  <a:lnTo>
                    <a:pt x="181" y="63"/>
                  </a:lnTo>
                  <a:lnTo>
                    <a:pt x="229" y="60"/>
                  </a:lnTo>
                  <a:lnTo>
                    <a:pt x="269" y="0"/>
                  </a:lnTo>
                  <a:lnTo>
                    <a:pt x="278" y="82"/>
                  </a:lnTo>
                  <a:lnTo>
                    <a:pt x="313" y="79"/>
                  </a:lnTo>
                  <a:lnTo>
                    <a:pt x="307" y="127"/>
                  </a:lnTo>
                  <a:lnTo>
                    <a:pt x="271" y="180"/>
                  </a:lnTo>
                  <a:lnTo>
                    <a:pt x="224" y="189"/>
                  </a:lnTo>
                  <a:lnTo>
                    <a:pt x="212" y="223"/>
                  </a:lnTo>
                  <a:lnTo>
                    <a:pt x="223" y="256"/>
                  </a:lnTo>
                  <a:lnTo>
                    <a:pt x="215" y="268"/>
                  </a:lnTo>
                  <a:lnTo>
                    <a:pt x="203" y="292"/>
                  </a:lnTo>
                  <a:lnTo>
                    <a:pt x="232" y="321"/>
                  </a:lnTo>
                  <a:lnTo>
                    <a:pt x="227" y="361"/>
                  </a:lnTo>
                  <a:lnTo>
                    <a:pt x="224" y="391"/>
                  </a:lnTo>
                  <a:lnTo>
                    <a:pt x="209" y="426"/>
                  </a:lnTo>
                  <a:lnTo>
                    <a:pt x="187" y="450"/>
                  </a:lnTo>
                  <a:lnTo>
                    <a:pt x="157" y="474"/>
                  </a:lnTo>
                  <a:lnTo>
                    <a:pt x="137" y="490"/>
                  </a:lnTo>
                  <a:lnTo>
                    <a:pt x="118" y="510"/>
                  </a:lnTo>
                  <a:lnTo>
                    <a:pt x="101" y="540"/>
                  </a:lnTo>
                  <a:lnTo>
                    <a:pt x="77" y="552"/>
                  </a:lnTo>
                  <a:lnTo>
                    <a:pt x="55" y="54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CA1DC498-F5F5-C680-19B2-3267CB943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13" y="2181226"/>
              <a:ext cx="344483" cy="173037"/>
            </a:xfrm>
            <a:custGeom>
              <a:avLst/>
              <a:gdLst/>
              <a:ahLst/>
              <a:cxnLst>
                <a:cxn ang="0">
                  <a:pos x="2149" y="3361"/>
                </a:cxn>
                <a:cxn ang="0">
                  <a:pos x="2009" y="3221"/>
                </a:cxn>
                <a:cxn ang="0">
                  <a:pos x="1769" y="3159"/>
                </a:cxn>
                <a:cxn ang="0">
                  <a:pos x="1869" y="2971"/>
                </a:cxn>
                <a:cxn ang="0">
                  <a:pos x="1809" y="2591"/>
                </a:cxn>
                <a:cxn ang="0">
                  <a:pos x="1439" y="2451"/>
                </a:cxn>
                <a:cxn ang="0">
                  <a:pos x="1229" y="2591"/>
                </a:cxn>
                <a:cxn ang="0">
                  <a:pos x="869" y="2421"/>
                </a:cxn>
                <a:cxn ang="0">
                  <a:pos x="409" y="2041"/>
                </a:cxn>
                <a:cxn ang="0">
                  <a:pos x="119" y="1700"/>
                </a:cxn>
                <a:cxn ang="0">
                  <a:pos x="258" y="1511"/>
                </a:cxn>
                <a:cxn ang="0">
                  <a:pos x="215" y="1134"/>
                </a:cxn>
                <a:cxn ang="0">
                  <a:pos x="746" y="827"/>
                </a:cxn>
                <a:cxn ang="0">
                  <a:pos x="1489" y="350"/>
                </a:cxn>
                <a:cxn ang="0">
                  <a:pos x="1999" y="110"/>
                </a:cxn>
                <a:cxn ang="0">
                  <a:pos x="2409" y="210"/>
                </a:cxn>
                <a:cxn ang="0">
                  <a:pos x="3559" y="260"/>
                </a:cxn>
                <a:cxn ang="0">
                  <a:pos x="4010" y="150"/>
                </a:cxn>
                <a:cxn ang="0">
                  <a:pos x="4270" y="30"/>
                </a:cxn>
                <a:cxn ang="0">
                  <a:pos x="4730" y="150"/>
                </a:cxn>
                <a:cxn ang="0">
                  <a:pos x="5160" y="0"/>
                </a:cxn>
                <a:cxn ang="0">
                  <a:pos x="5620" y="310"/>
                </a:cxn>
                <a:cxn ang="0">
                  <a:pos x="6080" y="290"/>
                </a:cxn>
                <a:cxn ang="0">
                  <a:pos x="6090" y="590"/>
                </a:cxn>
                <a:cxn ang="0">
                  <a:pos x="6310" y="850"/>
                </a:cxn>
                <a:cxn ang="0">
                  <a:pos x="6550" y="920"/>
                </a:cxn>
                <a:cxn ang="0">
                  <a:pos x="6810" y="1010"/>
                </a:cxn>
                <a:cxn ang="0">
                  <a:pos x="7090" y="960"/>
                </a:cxn>
                <a:cxn ang="0">
                  <a:pos x="7310" y="1290"/>
                </a:cxn>
                <a:cxn ang="0">
                  <a:pos x="6900" y="1250"/>
                </a:cxn>
                <a:cxn ang="0">
                  <a:pos x="6200" y="1580"/>
                </a:cxn>
                <a:cxn ang="0">
                  <a:pos x="5510" y="1660"/>
                </a:cxn>
                <a:cxn ang="0">
                  <a:pos x="5130" y="1620"/>
                </a:cxn>
                <a:cxn ang="0">
                  <a:pos x="4980" y="1850"/>
                </a:cxn>
                <a:cxn ang="0">
                  <a:pos x="4940" y="2101"/>
                </a:cxn>
                <a:cxn ang="0">
                  <a:pos x="4590" y="2371"/>
                </a:cxn>
                <a:cxn ang="0">
                  <a:pos x="4230" y="2721"/>
                </a:cxn>
                <a:cxn ang="0">
                  <a:pos x="3589" y="2771"/>
                </a:cxn>
                <a:cxn ang="0">
                  <a:pos x="3049" y="2971"/>
                </a:cxn>
                <a:cxn ang="0">
                  <a:pos x="2909" y="3361"/>
                </a:cxn>
                <a:cxn ang="0">
                  <a:pos x="2739" y="3711"/>
                </a:cxn>
                <a:cxn ang="0">
                  <a:pos x="2389" y="3551"/>
                </a:cxn>
              </a:cxnLst>
              <a:rect l="0" t="0" r="r" b="b"/>
              <a:pathLst>
                <a:path w="7310" h="3711">
                  <a:moveTo>
                    <a:pt x="2389" y="3551"/>
                  </a:moveTo>
                  <a:lnTo>
                    <a:pt x="2149" y="3361"/>
                  </a:lnTo>
                  <a:lnTo>
                    <a:pt x="2129" y="3251"/>
                  </a:lnTo>
                  <a:lnTo>
                    <a:pt x="2009" y="3221"/>
                  </a:lnTo>
                  <a:lnTo>
                    <a:pt x="1909" y="3281"/>
                  </a:lnTo>
                  <a:lnTo>
                    <a:pt x="1769" y="3159"/>
                  </a:lnTo>
                  <a:lnTo>
                    <a:pt x="1939" y="3146"/>
                  </a:lnTo>
                  <a:lnTo>
                    <a:pt x="1869" y="2971"/>
                  </a:lnTo>
                  <a:lnTo>
                    <a:pt x="1949" y="2691"/>
                  </a:lnTo>
                  <a:lnTo>
                    <a:pt x="1809" y="2591"/>
                  </a:lnTo>
                  <a:lnTo>
                    <a:pt x="1599" y="2601"/>
                  </a:lnTo>
                  <a:lnTo>
                    <a:pt x="1439" y="2451"/>
                  </a:lnTo>
                  <a:lnTo>
                    <a:pt x="1309" y="2481"/>
                  </a:lnTo>
                  <a:lnTo>
                    <a:pt x="1229" y="2591"/>
                  </a:lnTo>
                  <a:lnTo>
                    <a:pt x="1039" y="2601"/>
                  </a:lnTo>
                  <a:lnTo>
                    <a:pt x="869" y="2421"/>
                  </a:lnTo>
                  <a:lnTo>
                    <a:pt x="429" y="2181"/>
                  </a:lnTo>
                  <a:lnTo>
                    <a:pt x="409" y="2041"/>
                  </a:lnTo>
                  <a:lnTo>
                    <a:pt x="0" y="1869"/>
                  </a:lnTo>
                  <a:lnTo>
                    <a:pt x="119" y="1700"/>
                  </a:lnTo>
                  <a:lnTo>
                    <a:pt x="243" y="1713"/>
                  </a:lnTo>
                  <a:lnTo>
                    <a:pt x="258" y="1511"/>
                  </a:lnTo>
                  <a:lnTo>
                    <a:pt x="140" y="1371"/>
                  </a:lnTo>
                  <a:lnTo>
                    <a:pt x="215" y="1134"/>
                  </a:lnTo>
                  <a:lnTo>
                    <a:pt x="456" y="1029"/>
                  </a:lnTo>
                  <a:lnTo>
                    <a:pt x="746" y="827"/>
                  </a:lnTo>
                  <a:lnTo>
                    <a:pt x="1334" y="326"/>
                  </a:lnTo>
                  <a:lnTo>
                    <a:pt x="1489" y="350"/>
                  </a:lnTo>
                  <a:lnTo>
                    <a:pt x="1789" y="120"/>
                  </a:lnTo>
                  <a:lnTo>
                    <a:pt x="1999" y="110"/>
                  </a:lnTo>
                  <a:lnTo>
                    <a:pt x="2229" y="250"/>
                  </a:lnTo>
                  <a:lnTo>
                    <a:pt x="2409" y="210"/>
                  </a:lnTo>
                  <a:lnTo>
                    <a:pt x="2959" y="290"/>
                  </a:lnTo>
                  <a:lnTo>
                    <a:pt x="3559" y="260"/>
                  </a:lnTo>
                  <a:lnTo>
                    <a:pt x="3810" y="150"/>
                  </a:lnTo>
                  <a:lnTo>
                    <a:pt x="4010" y="150"/>
                  </a:lnTo>
                  <a:lnTo>
                    <a:pt x="4080" y="10"/>
                  </a:lnTo>
                  <a:lnTo>
                    <a:pt x="4270" y="30"/>
                  </a:lnTo>
                  <a:lnTo>
                    <a:pt x="4430" y="130"/>
                  </a:lnTo>
                  <a:lnTo>
                    <a:pt x="4730" y="150"/>
                  </a:lnTo>
                  <a:lnTo>
                    <a:pt x="5020" y="110"/>
                  </a:lnTo>
                  <a:lnTo>
                    <a:pt x="5160" y="0"/>
                  </a:lnTo>
                  <a:lnTo>
                    <a:pt x="5540" y="170"/>
                  </a:lnTo>
                  <a:lnTo>
                    <a:pt x="5620" y="310"/>
                  </a:lnTo>
                  <a:lnTo>
                    <a:pt x="5930" y="210"/>
                  </a:lnTo>
                  <a:lnTo>
                    <a:pt x="6080" y="290"/>
                  </a:lnTo>
                  <a:lnTo>
                    <a:pt x="6430" y="610"/>
                  </a:lnTo>
                  <a:lnTo>
                    <a:pt x="6090" y="590"/>
                  </a:lnTo>
                  <a:lnTo>
                    <a:pt x="6200" y="750"/>
                  </a:lnTo>
                  <a:lnTo>
                    <a:pt x="6310" y="850"/>
                  </a:lnTo>
                  <a:lnTo>
                    <a:pt x="6420" y="930"/>
                  </a:lnTo>
                  <a:lnTo>
                    <a:pt x="6550" y="920"/>
                  </a:lnTo>
                  <a:lnTo>
                    <a:pt x="6750" y="880"/>
                  </a:lnTo>
                  <a:lnTo>
                    <a:pt x="6810" y="1010"/>
                  </a:lnTo>
                  <a:lnTo>
                    <a:pt x="6910" y="890"/>
                  </a:lnTo>
                  <a:lnTo>
                    <a:pt x="7090" y="960"/>
                  </a:lnTo>
                  <a:lnTo>
                    <a:pt x="7160" y="1150"/>
                  </a:lnTo>
                  <a:lnTo>
                    <a:pt x="7310" y="1290"/>
                  </a:lnTo>
                  <a:lnTo>
                    <a:pt x="7060" y="1220"/>
                  </a:lnTo>
                  <a:lnTo>
                    <a:pt x="6900" y="1250"/>
                  </a:lnTo>
                  <a:lnTo>
                    <a:pt x="6590" y="1500"/>
                  </a:lnTo>
                  <a:lnTo>
                    <a:pt x="6200" y="1580"/>
                  </a:lnTo>
                  <a:lnTo>
                    <a:pt x="5710" y="1720"/>
                  </a:lnTo>
                  <a:lnTo>
                    <a:pt x="5510" y="1660"/>
                  </a:lnTo>
                  <a:lnTo>
                    <a:pt x="5350" y="1450"/>
                  </a:lnTo>
                  <a:lnTo>
                    <a:pt x="5130" y="1620"/>
                  </a:lnTo>
                  <a:lnTo>
                    <a:pt x="5130" y="1760"/>
                  </a:lnTo>
                  <a:lnTo>
                    <a:pt x="4980" y="1850"/>
                  </a:lnTo>
                  <a:lnTo>
                    <a:pt x="4950" y="2011"/>
                  </a:lnTo>
                  <a:lnTo>
                    <a:pt x="4940" y="2101"/>
                  </a:lnTo>
                  <a:lnTo>
                    <a:pt x="4740" y="2161"/>
                  </a:lnTo>
                  <a:lnTo>
                    <a:pt x="4590" y="2371"/>
                  </a:lnTo>
                  <a:lnTo>
                    <a:pt x="4300" y="2541"/>
                  </a:lnTo>
                  <a:lnTo>
                    <a:pt x="4230" y="2721"/>
                  </a:lnTo>
                  <a:lnTo>
                    <a:pt x="3850" y="2451"/>
                  </a:lnTo>
                  <a:lnTo>
                    <a:pt x="3589" y="2771"/>
                  </a:lnTo>
                  <a:lnTo>
                    <a:pt x="3079" y="2791"/>
                  </a:lnTo>
                  <a:lnTo>
                    <a:pt x="3049" y="2971"/>
                  </a:lnTo>
                  <a:lnTo>
                    <a:pt x="3139" y="3311"/>
                  </a:lnTo>
                  <a:lnTo>
                    <a:pt x="2909" y="3361"/>
                  </a:lnTo>
                  <a:lnTo>
                    <a:pt x="2869" y="3541"/>
                  </a:lnTo>
                  <a:lnTo>
                    <a:pt x="2739" y="3711"/>
                  </a:lnTo>
                  <a:lnTo>
                    <a:pt x="2389" y="3701"/>
                  </a:lnTo>
                  <a:lnTo>
                    <a:pt x="2389" y="3551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DDEEADBE-23F6-16E7-D507-6503E6428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450" y="2268538"/>
              <a:ext cx="134937" cy="76200"/>
            </a:xfrm>
            <a:custGeom>
              <a:avLst/>
              <a:gdLst/>
              <a:ahLst/>
              <a:cxnLst>
                <a:cxn ang="0">
                  <a:pos x="2620" y="1611"/>
                </a:cxn>
                <a:cxn ang="0">
                  <a:pos x="2000" y="1611"/>
                </a:cxn>
                <a:cxn ang="0">
                  <a:pos x="1800" y="1471"/>
                </a:cxn>
                <a:cxn ang="0">
                  <a:pos x="1505" y="1506"/>
                </a:cxn>
                <a:cxn ang="0">
                  <a:pos x="990" y="1191"/>
                </a:cxn>
                <a:cxn ang="0">
                  <a:pos x="400" y="1131"/>
                </a:cxn>
                <a:cxn ang="0">
                  <a:pos x="0" y="821"/>
                </a:cxn>
                <a:cxn ang="0">
                  <a:pos x="60" y="660"/>
                </a:cxn>
                <a:cxn ang="0">
                  <a:pos x="268" y="481"/>
                </a:cxn>
                <a:cxn ang="0">
                  <a:pos x="435" y="430"/>
                </a:cxn>
                <a:cxn ang="0">
                  <a:pos x="556" y="295"/>
                </a:cxn>
                <a:cxn ang="0">
                  <a:pos x="705" y="271"/>
                </a:cxn>
                <a:cxn ang="0">
                  <a:pos x="720" y="225"/>
                </a:cxn>
                <a:cxn ang="0">
                  <a:pos x="630" y="149"/>
                </a:cxn>
                <a:cxn ang="0">
                  <a:pos x="645" y="38"/>
                </a:cxn>
                <a:cxn ang="0">
                  <a:pos x="780" y="0"/>
                </a:cxn>
                <a:cxn ang="0">
                  <a:pos x="930" y="0"/>
                </a:cxn>
                <a:cxn ang="0">
                  <a:pos x="1340" y="170"/>
                </a:cxn>
                <a:cxn ang="0">
                  <a:pos x="1360" y="311"/>
                </a:cxn>
                <a:cxn ang="0">
                  <a:pos x="1804" y="553"/>
                </a:cxn>
                <a:cxn ang="0">
                  <a:pos x="1970" y="730"/>
                </a:cxn>
                <a:cxn ang="0">
                  <a:pos x="2158" y="722"/>
                </a:cxn>
                <a:cxn ang="0">
                  <a:pos x="2238" y="613"/>
                </a:cxn>
                <a:cxn ang="0">
                  <a:pos x="2370" y="581"/>
                </a:cxn>
                <a:cxn ang="0">
                  <a:pos x="2532" y="731"/>
                </a:cxn>
                <a:cxn ang="0">
                  <a:pos x="2742" y="722"/>
                </a:cxn>
                <a:cxn ang="0">
                  <a:pos x="2881" y="820"/>
                </a:cxn>
                <a:cxn ang="0">
                  <a:pos x="2800" y="1100"/>
                </a:cxn>
                <a:cxn ang="0">
                  <a:pos x="2869" y="1276"/>
                </a:cxn>
                <a:cxn ang="0">
                  <a:pos x="2701" y="1289"/>
                </a:cxn>
                <a:cxn ang="0">
                  <a:pos x="2660" y="1361"/>
                </a:cxn>
                <a:cxn ang="0">
                  <a:pos x="2750" y="1501"/>
                </a:cxn>
                <a:cxn ang="0">
                  <a:pos x="2620" y="1611"/>
                </a:cxn>
              </a:cxnLst>
              <a:rect l="0" t="0" r="r" b="b"/>
              <a:pathLst>
                <a:path w="2881" h="1611">
                  <a:moveTo>
                    <a:pt x="2620" y="1611"/>
                  </a:moveTo>
                  <a:lnTo>
                    <a:pt x="2000" y="1611"/>
                  </a:lnTo>
                  <a:lnTo>
                    <a:pt x="1800" y="1471"/>
                  </a:lnTo>
                  <a:lnTo>
                    <a:pt x="1505" y="1506"/>
                  </a:lnTo>
                  <a:lnTo>
                    <a:pt x="990" y="1191"/>
                  </a:lnTo>
                  <a:lnTo>
                    <a:pt x="400" y="1131"/>
                  </a:lnTo>
                  <a:lnTo>
                    <a:pt x="0" y="821"/>
                  </a:lnTo>
                  <a:lnTo>
                    <a:pt x="60" y="660"/>
                  </a:lnTo>
                  <a:lnTo>
                    <a:pt x="268" y="481"/>
                  </a:lnTo>
                  <a:lnTo>
                    <a:pt x="435" y="430"/>
                  </a:lnTo>
                  <a:lnTo>
                    <a:pt x="556" y="295"/>
                  </a:lnTo>
                  <a:lnTo>
                    <a:pt x="705" y="271"/>
                  </a:lnTo>
                  <a:lnTo>
                    <a:pt x="720" y="225"/>
                  </a:lnTo>
                  <a:lnTo>
                    <a:pt x="630" y="149"/>
                  </a:lnTo>
                  <a:lnTo>
                    <a:pt x="645" y="38"/>
                  </a:lnTo>
                  <a:lnTo>
                    <a:pt x="780" y="0"/>
                  </a:lnTo>
                  <a:lnTo>
                    <a:pt x="930" y="0"/>
                  </a:lnTo>
                  <a:lnTo>
                    <a:pt x="1340" y="170"/>
                  </a:lnTo>
                  <a:lnTo>
                    <a:pt x="1360" y="311"/>
                  </a:lnTo>
                  <a:lnTo>
                    <a:pt x="1804" y="553"/>
                  </a:lnTo>
                  <a:lnTo>
                    <a:pt x="1970" y="730"/>
                  </a:lnTo>
                  <a:lnTo>
                    <a:pt x="2158" y="722"/>
                  </a:lnTo>
                  <a:lnTo>
                    <a:pt x="2238" y="613"/>
                  </a:lnTo>
                  <a:lnTo>
                    <a:pt x="2370" y="581"/>
                  </a:lnTo>
                  <a:lnTo>
                    <a:pt x="2532" y="731"/>
                  </a:lnTo>
                  <a:lnTo>
                    <a:pt x="2742" y="722"/>
                  </a:lnTo>
                  <a:lnTo>
                    <a:pt x="2881" y="820"/>
                  </a:lnTo>
                  <a:lnTo>
                    <a:pt x="2800" y="1100"/>
                  </a:lnTo>
                  <a:lnTo>
                    <a:pt x="2869" y="1276"/>
                  </a:lnTo>
                  <a:lnTo>
                    <a:pt x="2701" y="1289"/>
                  </a:lnTo>
                  <a:lnTo>
                    <a:pt x="2660" y="1361"/>
                  </a:lnTo>
                  <a:lnTo>
                    <a:pt x="2750" y="1501"/>
                  </a:lnTo>
                  <a:lnTo>
                    <a:pt x="2620" y="1611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id="{CCF813EF-C876-455B-839D-54D847301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387" y="2238376"/>
              <a:ext cx="252409" cy="249237"/>
            </a:xfrm>
            <a:custGeom>
              <a:avLst/>
              <a:gdLst/>
              <a:ahLst/>
              <a:cxnLst>
                <a:cxn ang="0">
                  <a:pos x="195" y="2731"/>
                </a:cxn>
                <a:cxn ang="0">
                  <a:pos x="745" y="3256"/>
                </a:cxn>
                <a:cxn ang="0">
                  <a:pos x="1410" y="4026"/>
                </a:cxn>
                <a:cxn ang="0">
                  <a:pos x="1770" y="4311"/>
                </a:cxn>
                <a:cxn ang="0">
                  <a:pos x="2175" y="4671"/>
                </a:cxn>
                <a:cxn ang="0">
                  <a:pos x="2365" y="4866"/>
                </a:cxn>
                <a:cxn ang="0">
                  <a:pos x="2320" y="4531"/>
                </a:cxn>
                <a:cxn ang="0">
                  <a:pos x="2085" y="4071"/>
                </a:cxn>
                <a:cxn ang="0">
                  <a:pos x="2145" y="3616"/>
                </a:cxn>
                <a:cxn ang="0">
                  <a:pos x="2520" y="3666"/>
                </a:cxn>
                <a:cxn ang="0">
                  <a:pos x="3026" y="4066"/>
                </a:cxn>
                <a:cxn ang="0">
                  <a:pos x="3526" y="4851"/>
                </a:cxn>
                <a:cxn ang="0">
                  <a:pos x="3856" y="4986"/>
                </a:cxn>
                <a:cxn ang="0">
                  <a:pos x="4001" y="5091"/>
                </a:cxn>
                <a:cxn ang="0">
                  <a:pos x="4361" y="5251"/>
                </a:cxn>
                <a:cxn ang="0">
                  <a:pos x="4796" y="5221"/>
                </a:cxn>
                <a:cxn ang="0">
                  <a:pos x="4661" y="4941"/>
                </a:cxn>
                <a:cxn ang="0">
                  <a:pos x="4541" y="4506"/>
                </a:cxn>
                <a:cxn ang="0">
                  <a:pos x="4661" y="4261"/>
                </a:cxn>
                <a:cxn ang="0">
                  <a:pos x="4721" y="3931"/>
                </a:cxn>
                <a:cxn ang="0">
                  <a:pos x="4591" y="3861"/>
                </a:cxn>
                <a:cxn ang="0">
                  <a:pos x="4786" y="3441"/>
                </a:cxn>
                <a:cxn ang="0">
                  <a:pos x="4636" y="3061"/>
                </a:cxn>
                <a:cxn ang="0">
                  <a:pos x="4856" y="2851"/>
                </a:cxn>
                <a:cxn ang="0">
                  <a:pos x="4846" y="2706"/>
                </a:cxn>
                <a:cxn ang="0">
                  <a:pos x="4966" y="2585"/>
                </a:cxn>
                <a:cxn ang="0">
                  <a:pos x="4876" y="2015"/>
                </a:cxn>
                <a:cxn ang="0">
                  <a:pos x="4841" y="1730"/>
                </a:cxn>
                <a:cxn ang="0">
                  <a:pos x="4961" y="1610"/>
                </a:cxn>
                <a:cxn ang="0">
                  <a:pos x="5216" y="1110"/>
                </a:cxn>
                <a:cxn ang="0">
                  <a:pos x="5176" y="980"/>
                </a:cxn>
                <a:cxn ang="0">
                  <a:pos x="5216" y="795"/>
                </a:cxn>
                <a:cxn ang="0">
                  <a:pos x="5351" y="845"/>
                </a:cxn>
                <a:cxn ang="0">
                  <a:pos x="5056" y="260"/>
                </a:cxn>
                <a:cxn ang="0">
                  <a:pos x="5369" y="69"/>
                </a:cxn>
                <a:cxn ang="0">
                  <a:pos x="4961" y="30"/>
                </a:cxn>
                <a:cxn ang="0">
                  <a:pos x="4258" y="361"/>
                </a:cxn>
                <a:cxn ang="0">
                  <a:pos x="3572" y="441"/>
                </a:cxn>
                <a:cxn ang="0">
                  <a:pos x="3190" y="399"/>
                </a:cxn>
                <a:cxn ang="0">
                  <a:pos x="3041" y="628"/>
                </a:cxn>
                <a:cxn ang="0">
                  <a:pos x="3002" y="880"/>
                </a:cxn>
                <a:cxn ang="0">
                  <a:pos x="2650" y="1152"/>
                </a:cxn>
                <a:cxn ang="0">
                  <a:pos x="2291" y="1500"/>
                </a:cxn>
                <a:cxn ang="0">
                  <a:pos x="1651" y="1551"/>
                </a:cxn>
                <a:cxn ang="0">
                  <a:pos x="1111" y="1750"/>
                </a:cxn>
                <a:cxn ang="0">
                  <a:pos x="971" y="2140"/>
                </a:cxn>
                <a:cxn ang="0">
                  <a:pos x="799" y="2490"/>
                </a:cxn>
                <a:cxn ang="0">
                  <a:pos x="450" y="2605"/>
                </a:cxn>
                <a:cxn ang="0">
                  <a:pos x="160" y="2400"/>
                </a:cxn>
                <a:cxn ang="0">
                  <a:pos x="0" y="2605"/>
                </a:cxn>
              </a:cxnLst>
              <a:rect l="0" t="0" r="r" b="b"/>
              <a:pathLst>
                <a:path w="5369" h="5311">
                  <a:moveTo>
                    <a:pt x="0" y="2605"/>
                  </a:moveTo>
                  <a:lnTo>
                    <a:pt x="195" y="2731"/>
                  </a:lnTo>
                  <a:lnTo>
                    <a:pt x="520" y="3031"/>
                  </a:lnTo>
                  <a:lnTo>
                    <a:pt x="745" y="3256"/>
                  </a:lnTo>
                  <a:lnTo>
                    <a:pt x="1060" y="3466"/>
                  </a:lnTo>
                  <a:lnTo>
                    <a:pt x="1410" y="4026"/>
                  </a:lnTo>
                  <a:lnTo>
                    <a:pt x="1590" y="4231"/>
                  </a:lnTo>
                  <a:lnTo>
                    <a:pt x="1770" y="4311"/>
                  </a:lnTo>
                  <a:lnTo>
                    <a:pt x="1995" y="4521"/>
                  </a:lnTo>
                  <a:lnTo>
                    <a:pt x="2175" y="4671"/>
                  </a:lnTo>
                  <a:lnTo>
                    <a:pt x="2245" y="4816"/>
                  </a:lnTo>
                  <a:lnTo>
                    <a:pt x="2365" y="4866"/>
                  </a:lnTo>
                  <a:lnTo>
                    <a:pt x="2490" y="4681"/>
                  </a:lnTo>
                  <a:lnTo>
                    <a:pt x="2320" y="4531"/>
                  </a:lnTo>
                  <a:lnTo>
                    <a:pt x="2250" y="4351"/>
                  </a:lnTo>
                  <a:lnTo>
                    <a:pt x="2085" y="4071"/>
                  </a:lnTo>
                  <a:lnTo>
                    <a:pt x="2065" y="3801"/>
                  </a:lnTo>
                  <a:lnTo>
                    <a:pt x="2145" y="3616"/>
                  </a:lnTo>
                  <a:lnTo>
                    <a:pt x="2295" y="3601"/>
                  </a:lnTo>
                  <a:lnTo>
                    <a:pt x="2520" y="3666"/>
                  </a:lnTo>
                  <a:lnTo>
                    <a:pt x="2791" y="3916"/>
                  </a:lnTo>
                  <a:lnTo>
                    <a:pt x="3026" y="4066"/>
                  </a:lnTo>
                  <a:lnTo>
                    <a:pt x="3346" y="4531"/>
                  </a:lnTo>
                  <a:lnTo>
                    <a:pt x="3526" y="4851"/>
                  </a:lnTo>
                  <a:lnTo>
                    <a:pt x="3721" y="4911"/>
                  </a:lnTo>
                  <a:lnTo>
                    <a:pt x="3856" y="4986"/>
                  </a:lnTo>
                  <a:lnTo>
                    <a:pt x="3956" y="4966"/>
                  </a:lnTo>
                  <a:lnTo>
                    <a:pt x="4001" y="5091"/>
                  </a:lnTo>
                  <a:lnTo>
                    <a:pt x="4156" y="5256"/>
                  </a:lnTo>
                  <a:lnTo>
                    <a:pt x="4361" y="5251"/>
                  </a:lnTo>
                  <a:lnTo>
                    <a:pt x="4466" y="5311"/>
                  </a:lnTo>
                  <a:lnTo>
                    <a:pt x="4796" y="5221"/>
                  </a:lnTo>
                  <a:lnTo>
                    <a:pt x="4796" y="5091"/>
                  </a:lnTo>
                  <a:lnTo>
                    <a:pt x="4661" y="4941"/>
                  </a:lnTo>
                  <a:lnTo>
                    <a:pt x="4561" y="4731"/>
                  </a:lnTo>
                  <a:lnTo>
                    <a:pt x="4541" y="4506"/>
                  </a:lnTo>
                  <a:lnTo>
                    <a:pt x="4646" y="4381"/>
                  </a:lnTo>
                  <a:lnTo>
                    <a:pt x="4661" y="4261"/>
                  </a:lnTo>
                  <a:lnTo>
                    <a:pt x="4816" y="4206"/>
                  </a:lnTo>
                  <a:lnTo>
                    <a:pt x="4721" y="3931"/>
                  </a:lnTo>
                  <a:lnTo>
                    <a:pt x="4621" y="3966"/>
                  </a:lnTo>
                  <a:lnTo>
                    <a:pt x="4591" y="3861"/>
                  </a:lnTo>
                  <a:lnTo>
                    <a:pt x="4741" y="3571"/>
                  </a:lnTo>
                  <a:lnTo>
                    <a:pt x="4786" y="3441"/>
                  </a:lnTo>
                  <a:lnTo>
                    <a:pt x="4651" y="3181"/>
                  </a:lnTo>
                  <a:lnTo>
                    <a:pt x="4636" y="3061"/>
                  </a:lnTo>
                  <a:lnTo>
                    <a:pt x="4861" y="2976"/>
                  </a:lnTo>
                  <a:lnTo>
                    <a:pt x="4856" y="2851"/>
                  </a:lnTo>
                  <a:lnTo>
                    <a:pt x="4771" y="2751"/>
                  </a:lnTo>
                  <a:lnTo>
                    <a:pt x="4846" y="2706"/>
                  </a:lnTo>
                  <a:lnTo>
                    <a:pt x="4946" y="2736"/>
                  </a:lnTo>
                  <a:lnTo>
                    <a:pt x="4966" y="2585"/>
                  </a:lnTo>
                  <a:lnTo>
                    <a:pt x="4916" y="2310"/>
                  </a:lnTo>
                  <a:lnTo>
                    <a:pt x="4876" y="2015"/>
                  </a:lnTo>
                  <a:lnTo>
                    <a:pt x="4936" y="1815"/>
                  </a:lnTo>
                  <a:lnTo>
                    <a:pt x="4841" y="1730"/>
                  </a:lnTo>
                  <a:lnTo>
                    <a:pt x="4841" y="1665"/>
                  </a:lnTo>
                  <a:lnTo>
                    <a:pt x="4961" y="1610"/>
                  </a:lnTo>
                  <a:lnTo>
                    <a:pt x="5036" y="1265"/>
                  </a:lnTo>
                  <a:lnTo>
                    <a:pt x="5216" y="1110"/>
                  </a:lnTo>
                  <a:lnTo>
                    <a:pt x="5246" y="1035"/>
                  </a:lnTo>
                  <a:lnTo>
                    <a:pt x="5176" y="980"/>
                  </a:lnTo>
                  <a:lnTo>
                    <a:pt x="5161" y="870"/>
                  </a:lnTo>
                  <a:lnTo>
                    <a:pt x="5216" y="795"/>
                  </a:lnTo>
                  <a:lnTo>
                    <a:pt x="5281" y="945"/>
                  </a:lnTo>
                  <a:lnTo>
                    <a:pt x="5351" y="845"/>
                  </a:lnTo>
                  <a:lnTo>
                    <a:pt x="5186" y="360"/>
                  </a:lnTo>
                  <a:lnTo>
                    <a:pt x="5056" y="260"/>
                  </a:lnTo>
                  <a:lnTo>
                    <a:pt x="5156" y="165"/>
                  </a:lnTo>
                  <a:lnTo>
                    <a:pt x="5369" y="69"/>
                  </a:lnTo>
                  <a:lnTo>
                    <a:pt x="5116" y="0"/>
                  </a:lnTo>
                  <a:lnTo>
                    <a:pt x="4961" y="30"/>
                  </a:lnTo>
                  <a:lnTo>
                    <a:pt x="4654" y="279"/>
                  </a:lnTo>
                  <a:lnTo>
                    <a:pt x="4258" y="361"/>
                  </a:lnTo>
                  <a:lnTo>
                    <a:pt x="3773" y="501"/>
                  </a:lnTo>
                  <a:lnTo>
                    <a:pt x="3572" y="441"/>
                  </a:lnTo>
                  <a:lnTo>
                    <a:pt x="3412" y="232"/>
                  </a:lnTo>
                  <a:lnTo>
                    <a:pt x="3190" y="399"/>
                  </a:lnTo>
                  <a:lnTo>
                    <a:pt x="3190" y="543"/>
                  </a:lnTo>
                  <a:lnTo>
                    <a:pt x="3041" y="628"/>
                  </a:lnTo>
                  <a:lnTo>
                    <a:pt x="3010" y="796"/>
                  </a:lnTo>
                  <a:lnTo>
                    <a:pt x="3002" y="880"/>
                  </a:lnTo>
                  <a:lnTo>
                    <a:pt x="2800" y="942"/>
                  </a:lnTo>
                  <a:lnTo>
                    <a:pt x="2650" y="1152"/>
                  </a:lnTo>
                  <a:lnTo>
                    <a:pt x="2360" y="1320"/>
                  </a:lnTo>
                  <a:lnTo>
                    <a:pt x="2291" y="1500"/>
                  </a:lnTo>
                  <a:lnTo>
                    <a:pt x="1910" y="1230"/>
                  </a:lnTo>
                  <a:lnTo>
                    <a:pt x="1651" y="1551"/>
                  </a:lnTo>
                  <a:lnTo>
                    <a:pt x="1139" y="1570"/>
                  </a:lnTo>
                  <a:lnTo>
                    <a:pt x="1111" y="1750"/>
                  </a:lnTo>
                  <a:lnTo>
                    <a:pt x="1201" y="2091"/>
                  </a:lnTo>
                  <a:lnTo>
                    <a:pt x="971" y="2140"/>
                  </a:lnTo>
                  <a:lnTo>
                    <a:pt x="932" y="2319"/>
                  </a:lnTo>
                  <a:lnTo>
                    <a:pt x="799" y="2490"/>
                  </a:lnTo>
                  <a:lnTo>
                    <a:pt x="451" y="2481"/>
                  </a:lnTo>
                  <a:lnTo>
                    <a:pt x="450" y="2605"/>
                  </a:lnTo>
                  <a:lnTo>
                    <a:pt x="295" y="2550"/>
                  </a:lnTo>
                  <a:lnTo>
                    <a:pt x="160" y="2400"/>
                  </a:lnTo>
                  <a:lnTo>
                    <a:pt x="30" y="2505"/>
                  </a:lnTo>
                  <a:lnTo>
                    <a:pt x="0" y="2605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id="{90D29BFA-E489-2D4E-D8AE-D9C3DAB2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11" y="2457451"/>
              <a:ext cx="188910" cy="169862"/>
            </a:xfrm>
            <a:custGeom>
              <a:avLst/>
              <a:gdLst/>
              <a:ahLst/>
              <a:cxnLst>
                <a:cxn ang="0">
                  <a:pos x="780" y="1845"/>
                </a:cxn>
                <a:cxn ang="0">
                  <a:pos x="480" y="1700"/>
                </a:cxn>
                <a:cxn ang="0">
                  <a:pos x="125" y="1430"/>
                </a:cxn>
                <a:cxn ang="0">
                  <a:pos x="60" y="1020"/>
                </a:cxn>
                <a:cxn ang="0">
                  <a:pos x="290" y="785"/>
                </a:cxn>
                <a:cxn ang="0">
                  <a:pos x="260" y="540"/>
                </a:cxn>
                <a:cxn ang="0">
                  <a:pos x="0" y="390"/>
                </a:cxn>
                <a:cxn ang="0">
                  <a:pos x="165" y="375"/>
                </a:cxn>
                <a:cxn ang="0">
                  <a:pos x="255" y="183"/>
                </a:cxn>
                <a:cxn ang="0">
                  <a:pos x="510" y="105"/>
                </a:cxn>
                <a:cxn ang="0">
                  <a:pos x="930" y="255"/>
                </a:cxn>
                <a:cxn ang="0">
                  <a:pos x="1415" y="170"/>
                </a:cxn>
                <a:cxn ang="0">
                  <a:pos x="1746" y="305"/>
                </a:cxn>
                <a:cxn ang="0">
                  <a:pos x="1890" y="411"/>
                </a:cxn>
                <a:cxn ang="0">
                  <a:pos x="2249" y="570"/>
                </a:cxn>
                <a:cxn ang="0">
                  <a:pos x="2684" y="539"/>
                </a:cxn>
                <a:cxn ang="0">
                  <a:pos x="2790" y="645"/>
                </a:cxn>
                <a:cxn ang="0">
                  <a:pos x="3245" y="1370"/>
                </a:cxn>
                <a:cxn ang="0">
                  <a:pos x="3770" y="1935"/>
                </a:cxn>
                <a:cxn ang="0">
                  <a:pos x="3890" y="2145"/>
                </a:cxn>
                <a:cxn ang="0">
                  <a:pos x="3692" y="2009"/>
                </a:cxn>
                <a:cxn ang="0">
                  <a:pos x="3666" y="2147"/>
                </a:cxn>
                <a:cxn ang="0">
                  <a:pos x="3545" y="2630"/>
                </a:cxn>
                <a:cxn ang="0">
                  <a:pos x="3831" y="2796"/>
                </a:cxn>
                <a:cxn ang="0">
                  <a:pos x="3620" y="2945"/>
                </a:cxn>
                <a:cxn ang="0">
                  <a:pos x="3650" y="3242"/>
                </a:cxn>
                <a:cxn ang="0">
                  <a:pos x="3515" y="3470"/>
                </a:cxn>
                <a:cxn ang="0">
                  <a:pos x="3300" y="3515"/>
                </a:cxn>
                <a:cxn ang="0">
                  <a:pos x="3245" y="3230"/>
                </a:cxn>
                <a:cxn ang="0">
                  <a:pos x="3075" y="3090"/>
                </a:cxn>
                <a:cxn ang="0">
                  <a:pos x="2900" y="3120"/>
                </a:cxn>
                <a:cxn ang="0">
                  <a:pos x="3105" y="3300"/>
                </a:cxn>
                <a:cxn ang="0">
                  <a:pos x="3140" y="3545"/>
                </a:cxn>
                <a:cxn ang="0">
                  <a:pos x="2795" y="3450"/>
                </a:cxn>
                <a:cxn ang="0">
                  <a:pos x="2730" y="3020"/>
                </a:cxn>
                <a:cxn ang="0">
                  <a:pos x="2760" y="2810"/>
                </a:cxn>
                <a:cxn ang="0">
                  <a:pos x="2460" y="2450"/>
                </a:cxn>
                <a:cxn ang="0">
                  <a:pos x="2085" y="2280"/>
                </a:cxn>
                <a:cxn ang="0">
                  <a:pos x="1950" y="2175"/>
                </a:cxn>
                <a:cxn ang="0">
                  <a:pos x="1580" y="2120"/>
                </a:cxn>
                <a:cxn ang="0">
                  <a:pos x="1445" y="1880"/>
                </a:cxn>
                <a:cxn ang="0">
                  <a:pos x="1430" y="1650"/>
                </a:cxn>
                <a:cxn ang="0">
                  <a:pos x="960" y="1320"/>
                </a:cxn>
                <a:cxn ang="0">
                  <a:pos x="795" y="1290"/>
                </a:cxn>
                <a:cxn ang="0">
                  <a:pos x="960" y="1520"/>
                </a:cxn>
                <a:cxn ang="0">
                  <a:pos x="1185" y="1755"/>
                </a:cxn>
                <a:cxn ang="0">
                  <a:pos x="1025" y="1865"/>
                </a:cxn>
                <a:cxn ang="0">
                  <a:pos x="875" y="2030"/>
                </a:cxn>
              </a:cxnLst>
              <a:rect l="0" t="0" r="r" b="b"/>
              <a:pathLst>
                <a:path w="4020" h="3620">
                  <a:moveTo>
                    <a:pt x="875" y="2030"/>
                  </a:moveTo>
                  <a:lnTo>
                    <a:pt x="780" y="1845"/>
                  </a:lnTo>
                  <a:lnTo>
                    <a:pt x="635" y="1725"/>
                  </a:lnTo>
                  <a:lnTo>
                    <a:pt x="480" y="1700"/>
                  </a:lnTo>
                  <a:lnTo>
                    <a:pt x="285" y="1640"/>
                  </a:lnTo>
                  <a:lnTo>
                    <a:pt x="125" y="1430"/>
                  </a:lnTo>
                  <a:lnTo>
                    <a:pt x="45" y="1175"/>
                  </a:lnTo>
                  <a:lnTo>
                    <a:pt x="60" y="1020"/>
                  </a:lnTo>
                  <a:lnTo>
                    <a:pt x="180" y="840"/>
                  </a:lnTo>
                  <a:lnTo>
                    <a:pt x="290" y="785"/>
                  </a:lnTo>
                  <a:lnTo>
                    <a:pt x="300" y="660"/>
                  </a:lnTo>
                  <a:lnTo>
                    <a:pt x="260" y="540"/>
                  </a:lnTo>
                  <a:lnTo>
                    <a:pt x="135" y="515"/>
                  </a:lnTo>
                  <a:lnTo>
                    <a:pt x="0" y="390"/>
                  </a:lnTo>
                  <a:lnTo>
                    <a:pt x="75" y="330"/>
                  </a:lnTo>
                  <a:lnTo>
                    <a:pt x="165" y="375"/>
                  </a:lnTo>
                  <a:lnTo>
                    <a:pt x="210" y="335"/>
                  </a:lnTo>
                  <a:lnTo>
                    <a:pt x="255" y="183"/>
                  </a:lnTo>
                  <a:lnTo>
                    <a:pt x="378" y="0"/>
                  </a:lnTo>
                  <a:lnTo>
                    <a:pt x="510" y="105"/>
                  </a:lnTo>
                  <a:lnTo>
                    <a:pt x="705" y="170"/>
                  </a:lnTo>
                  <a:lnTo>
                    <a:pt x="930" y="255"/>
                  </a:lnTo>
                  <a:lnTo>
                    <a:pt x="1175" y="335"/>
                  </a:lnTo>
                  <a:lnTo>
                    <a:pt x="1415" y="170"/>
                  </a:lnTo>
                  <a:lnTo>
                    <a:pt x="1613" y="230"/>
                  </a:lnTo>
                  <a:lnTo>
                    <a:pt x="1746" y="305"/>
                  </a:lnTo>
                  <a:lnTo>
                    <a:pt x="1844" y="285"/>
                  </a:lnTo>
                  <a:lnTo>
                    <a:pt x="1890" y="411"/>
                  </a:lnTo>
                  <a:lnTo>
                    <a:pt x="2046" y="575"/>
                  </a:lnTo>
                  <a:lnTo>
                    <a:pt x="2249" y="570"/>
                  </a:lnTo>
                  <a:lnTo>
                    <a:pt x="2357" y="630"/>
                  </a:lnTo>
                  <a:lnTo>
                    <a:pt x="2684" y="539"/>
                  </a:lnTo>
                  <a:lnTo>
                    <a:pt x="2685" y="413"/>
                  </a:lnTo>
                  <a:lnTo>
                    <a:pt x="2790" y="645"/>
                  </a:lnTo>
                  <a:lnTo>
                    <a:pt x="2945" y="1005"/>
                  </a:lnTo>
                  <a:lnTo>
                    <a:pt x="3245" y="1370"/>
                  </a:lnTo>
                  <a:lnTo>
                    <a:pt x="3435" y="1595"/>
                  </a:lnTo>
                  <a:lnTo>
                    <a:pt x="3770" y="1935"/>
                  </a:lnTo>
                  <a:lnTo>
                    <a:pt x="4020" y="2075"/>
                  </a:lnTo>
                  <a:lnTo>
                    <a:pt x="3890" y="2145"/>
                  </a:lnTo>
                  <a:lnTo>
                    <a:pt x="3780" y="2030"/>
                  </a:lnTo>
                  <a:lnTo>
                    <a:pt x="3692" y="2009"/>
                  </a:lnTo>
                  <a:lnTo>
                    <a:pt x="3645" y="2070"/>
                  </a:lnTo>
                  <a:lnTo>
                    <a:pt x="3666" y="2147"/>
                  </a:lnTo>
                  <a:lnTo>
                    <a:pt x="3555" y="2165"/>
                  </a:lnTo>
                  <a:lnTo>
                    <a:pt x="3545" y="2630"/>
                  </a:lnTo>
                  <a:lnTo>
                    <a:pt x="3665" y="2675"/>
                  </a:lnTo>
                  <a:lnTo>
                    <a:pt x="3831" y="2796"/>
                  </a:lnTo>
                  <a:lnTo>
                    <a:pt x="3732" y="2897"/>
                  </a:lnTo>
                  <a:lnTo>
                    <a:pt x="3620" y="2945"/>
                  </a:lnTo>
                  <a:lnTo>
                    <a:pt x="3590" y="3096"/>
                  </a:lnTo>
                  <a:lnTo>
                    <a:pt x="3650" y="3242"/>
                  </a:lnTo>
                  <a:lnTo>
                    <a:pt x="3675" y="3426"/>
                  </a:lnTo>
                  <a:lnTo>
                    <a:pt x="3515" y="3470"/>
                  </a:lnTo>
                  <a:lnTo>
                    <a:pt x="3435" y="3620"/>
                  </a:lnTo>
                  <a:lnTo>
                    <a:pt x="3300" y="3515"/>
                  </a:lnTo>
                  <a:lnTo>
                    <a:pt x="3320" y="3380"/>
                  </a:lnTo>
                  <a:lnTo>
                    <a:pt x="3245" y="3230"/>
                  </a:lnTo>
                  <a:lnTo>
                    <a:pt x="3110" y="3170"/>
                  </a:lnTo>
                  <a:lnTo>
                    <a:pt x="3075" y="3090"/>
                  </a:lnTo>
                  <a:lnTo>
                    <a:pt x="3000" y="3090"/>
                  </a:lnTo>
                  <a:lnTo>
                    <a:pt x="2900" y="3120"/>
                  </a:lnTo>
                  <a:lnTo>
                    <a:pt x="3000" y="3260"/>
                  </a:lnTo>
                  <a:lnTo>
                    <a:pt x="3105" y="3300"/>
                  </a:lnTo>
                  <a:lnTo>
                    <a:pt x="3135" y="3410"/>
                  </a:lnTo>
                  <a:lnTo>
                    <a:pt x="3140" y="3545"/>
                  </a:lnTo>
                  <a:lnTo>
                    <a:pt x="2975" y="3485"/>
                  </a:lnTo>
                  <a:lnTo>
                    <a:pt x="2795" y="3450"/>
                  </a:lnTo>
                  <a:lnTo>
                    <a:pt x="2580" y="3225"/>
                  </a:lnTo>
                  <a:lnTo>
                    <a:pt x="2730" y="3020"/>
                  </a:lnTo>
                  <a:lnTo>
                    <a:pt x="2780" y="2900"/>
                  </a:lnTo>
                  <a:lnTo>
                    <a:pt x="2760" y="2810"/>
                  </a:lnTo>
                  <a:lnTo>
                    <a:pt x="2685" y="2685"/>
                  </a:lnTo>
                  <a:lnTo>
                    <a:pt x="2460" y="2450"/>
                  </a:lnTo>
                  <a:lnTo>
                    <a:pt x="2250" y="2340"/>
                  </a:lnTo>
                  <a:lnTo>
                    <a:pt x="2085" y="2280"/>
                  </a:lnTo>
                  <a:lnTo>
                    <a:pt x="2040" y="2210"/>
                  </a:lnTo>
                  <a:lnTo>
                    <a:pt x="1950" y="2175"/>
                  </a:lnTo>
                  <a:lnTo>
                    <a:pt x="1745" y="2105"/>
                  </a:lnTo>
                  <a:lnTo>
                    <a:pt x="1580" y="2120"/>
                  </a:lnTo>
                  <a:lnTo>
                    <a:pt x="1485" y="1965"/>
                  </a:lnTo>
                  <a:lnTo>
                    <a:pt x="1445" y="1880"/>
                  </a:lnTo>
                  <a:lnTo>
                    <a:pt x="1515" y="1785"/>
                  </a:lnTo>
                  <a:lnTo>
                    <a:pt x="1430" y="1650"/>
                  </a:lnTo>
                  <a:lnTo>
                    <a:pt x="1290" y="1560"/>
                  </a:lnTo>
                  <a:lnTo>
                    <a:pt x="960" y="1320"/>
                  </a:lnTo>
                  <a:lnTo>
                    <a:pt x="885" y="1325"/>
                  </a:lnTo>
                  <a:lnTo>
                    <a:pt x="795" y="1290"/>
                  </a:lnTo>
                  <a:lnTo>
                    <a:pt x="765" y="1380"/>
                  </a:lnTo>
                  <a:lnTo>
                    <a:pt x="960" y="1520"/>
                  </a:lnTo>
                  <a:lnTo>
                    <a:pt x="1145" y="1650"/>
                  </a:lnTo>
                  <a:lnTo>
                    <a:pt x="1185" y="1755"/>
                  </a:lnTo>
                  <a:lnTo>
                    <a:pt x="1110" y="1815"/>
                  </a:lnTo>
                  <a:lnTo>
                    <a:pt x="1025" y="1865"/>
                  </a:lnTo>
                  <a:lnTo>
                    <a:pt x="950" y="2015"/>
                  </a:lnTo>
                  <a:lnTo>
                    <a:pt x="875" y="2030"/>
                  </a:lnTo>
                  <a:close/>
                </a:path>
              </a:pathLst>
            </a:custGeom>
            <a:solidFill>
              <a:srgbClr val="D08874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CE8C3E1F-C06D-6F7C-B1C4-5B32292C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734" y="2547938"/>
              <a:ext cx="334959" cy="141288"/>
            </a:xfrm>
            <a:custGeom>
              <a:avLst/>
              <a:gdLst/>
              <a:ahLst/>
              <a:cxnLst>
                <a:cxn ang="0">
                  <a:pos x="0" y="1695"/>
                </a:cxn>
                <a:cxn ang="0">
                  <a:pos x="215" y="1315"/>
                </a:cxn>
                <a:cxn ang="0">
                  <a:pos x="300" y="970"/>
                </a:cxn>
                <a:cxn ang="0">
                  <a:pos x="110" y="705"/>
                </a:cxn>
                <a:cxn ang="0">
                  <a:pos x="210" y="145"/>
                </a:cxn>
                <a:cxn ang="0">
                  <a:pos x="455" y="220"/>
                </a:cxn>
                <a:cxn ang="0">
                  <a:pos x="780" y="300"/>
                </a:cxn>
                <a:cxn ang="0">
                  <a:pos x="920" y="790"/>
                </a:cxn>
                <a:cxn ang="0">
                  <a:pos x="1515" y="870"/>
                </a:cxn>
                <a:cxn ang="0">
                  <a:pos x="1385" y="600"/>
                </a:cxn>
                <a:cxn ang="0">
                  <a:pos x="1965" y="1080"/>
                </a:cxn>
                <a:cxn ang="0">
                  <a:pos x="2550" y="960"/>
                </a:cxn>
                <a:cxn ang="0">
                  <a:pos x="3065" y="880"/>
                </a:cxn>
                <a:cxn ang="0">
                  <a:pos x="3435" y="580"/>
                </a:cxn>
                <a:cxn ang="0">
                  <a:pos x="3886" y="330"/>
                </a:cxn>
                <a:cxn ang="0">
                  <a:pos x="4081" y="60"/>
                </a:cxn>
                <a:cxn ang="0">
                  <a:pos x="4651" y="75"/>
                </a:cxn>
                <a:cxn ang="0">
                  <a:pos x="4816" y="255"/>
                </a:cxn>
                <a:cxn ang="0">
                  <a:pos x="5791" y="420"/>
                </a:cxn>
                <a:cxn ang="0">
                  <a:pos x="6331" y="700"/>
                </a:cxn>
                <a:cxn ang="0">
                  <a:pos x="6616" y="1000"/>
                </a:cxn>
                <a:cxn ang="0">
                  <a:pos x="6721" y="1320"/>
                </a:cxn>
                <a:cxn ang="0">
                  <a:pos x="7051" y="1811"/>
                </a:cxn>
                <a:cxn ang="0">
                  <a:pos x="6876" y="2231"/>
                </a:cxn>
                <a:cxn ang="0">
                  <a:pos x="6501" y="2351"/>
                </a:cxn>
                <a:cxn ang="0">
                  <a:pos x="6456" y="2546"/>
                </a:cxn>
                <a:cxn ang="0">
                  <a:pos x="6261" y="2911"/>
                </a:cxn>
                <a:cxn ang="0">
                  <a:pos x="5646" y="2131"/>
                </a:cxn>
                <a:cxn ang="0">
                  <a:pos x="5821" y="1796"/>
                </a:cxn>
                <a:cxn ang="0">
                  <a:pos x="6036" y="1561"/>
                </a:cxn>
                <a:cxn ang="0">
                  <a:pos x="5731" y="1425"/>
                </a:cxn>
                <a:cxn ang="0">
                  <a:pos x="5641" y="1561"/>
                </a:cxn>
                <a:cxn ang="0">
                  <a:pos x="5211" y="1080"/>
                </a:cxn>
                <a:cxn ang="0">
                  <a:pos x="4756" y="780"/>
                </a:cxn>
                <a:cxn ang="0">
                  <a:pos x="4146" y="925"/>
                </a:cxn>
                <a:cxn ang="0">
                  <a:pos x="3931" y="1110"/>
                </a:cxn>
                <a:cxn ang="0">
                  <a:pos x="3796" y="1380"/>
                </a:cxn>
                <a:cxn ang="0">
                  <a:pos x="3080" y="1781"/>
                </a:cxn>
                <a:cxn ang="0">
                  <a:pos x="3345" y="2186"/>
                </a:cxn>
                <a:cxn ang="0">
                  <a:pos x="3540" y="2746"/>
                </a:cxn>
                <a:cxn ang="0">
                  <a:pos x="3245" y="2861"/>
                </a:cxn>
                <a:cxn ang="0">
                  <a:pos x="2565" y="2951"/>
                </a:cxn>
                <a:cxn ang="0">
                  <a:pos x="2385" y="2381"/>
                </a:cxn>
                <a:cxn ang="0">
                  <a:pos x="2240" y="2381"/>
                </a:cxn>
                <a:cxn ang="0">
                  <a:pos x="1580" y="1841"/>
                </a:cxn>
                <a:cxn ang="0">
                  <a:pos x="905" y="1636"/>
                </a:cxn>
                <a:cxn ang="0">
                  <a:pos x="680" y="1726"/>
                </a:cxn>
                <a:cxn ang="0">
                  <a:pos x="200" y="1826"/>
                </a:cxn>
              </a:cxnLst>
              <a:rect l="0" t="0" r="r" b="b"/>
              <a:pathLst>
                <a:path w="7116" h="3001">
                  <a:moveTo>
                    <a:pt x="140" y="1996"/>
                  </a:moveTo>
                  <a:lnTo>
                    <a:pt x="110" y="1826"/>
                  </a:lnTo>
                  <a:lnTo>
                    <a:pt x="0" y="1695"/>
                  </a:lnTo>
                  <a:lnTo>
                    <a:pt x="81" y="1545"/>
                  </a:lnTo>
                  <a:lnTo>
                    <a:pt x="240" y="1501"/>
                  </a:lnTo>
                  <a:lnTo>
                    <a:pt x="215" y="1315"/>
                  </a:lnTo>
                  <a:lnTo>
                    <a:pt x="155" y="1170"/>
                  </a:lnTo>
                  <a:lnTo>
                    <a:pt x="185" y="1020"/>
                  </a:lnTo>
                  <a:lnTo>
                    <a:pt x="300" y="970"/>
                  </a:lnTo>
                  <a:lnTo>
                    <a:pt x="395" y="870"/>
                  </a:lnTo>
                  <a:lnTo>
                    <a:pt x="230" y="750"/>
                  </a:lnTo>
                  <a:lnTo>
                    <a:pt x="110" y="705"/>
                  </a:lnTo>
                  <a:lnTo>
                    <a:pt x="120" y="240"/>
                  </a:lnTo>
                  <a:lnTo>
                    <a:pt x="230" y="220"/>
                  </a:lnTo>
                  <a:lnTo>
                    <a:pt x="210" y="145"/>
                  </a:lnTo>
                  <a:lnTo>
                    <a:pt x="255" y="85"/>
                  </a:lnTo>
                  <a:lnTo>
                    <a:pt x="345" y="105"/>
                  </a:lnTo>
                  <a:lnTo>
                    <a:pt x="455" y="220"/>
                  </a:lnTo>
                  <a:lnTo>
                    <a:pt x="585" y="150"/>
                  </a:lnTo>
                  <a:lnTo>
                    <a:pt x="710" y="240"/>
                  </a:lnTo>
                  <a:lnTo>
                    <a:pt x="780" y="300"/>
                  </a:lnTo>
                  <a:lnTo>
                    <a:pt x="780" y="520"/>
                  </a:lnTo>
                  <a:lnTo>
                    <a:pt x="905" y="670"/>
                  </a:lnTo>
                  <a:lnTo>
                    <a:pt x="920" y="790"/>
                  </a:lnTo>
                  <a:lnTo>
                    <a:pt x="1035" y="835"/>
                  </a:lnTo>
                  <a:lnTo>
                    <a:pt x="1275" y="900"/>
                  </a:lnTo>
                  <a:lnTo>
                    <a:pt x="1515" y="870"/>
                  </a:lnTo>
                  <a:lnTo>
                    <a:pt x="1485" y="775"/>
                  </a:lnTo>
                  <a:lnTo>
                    <a:pt x="1355" y="690"/>
                  </a:lnTo>
                  <a:lnTo>
                    <a:pt x="1385" y="600"/>
                  </a:lnTo>
                  <a:lnTo>
                    <a:pt x="1605" y="835"/>
                  </a:lnTo>
                  <a:lnTo>
                    <a:pt x="1820" y="1060"/>
                  </a:lnTo>
                  <a:lnTo>
                    <a:pt x="1965" y="1080"/>
                  </a:lnTo>
                  <a:lnTo>
                    <a:pt x="2250" y="1075"/>
                  </a:lnTo>
                  <a:lnTo>
                    <a:pt x="2445" y="1045"/>
                  </a:lnTo>
                  <a:lnTo>
                    <a:pt x="2550" y="960"/>
                  </a:lnTo>
                  <a:lnTo>
                    <a:pt x="2685" y="955"/>
                  </a:lnTo>
                  <a:lnTo>
                    <a:pt x="2775" y="855"/>
                  </a:lnTo>
                  <a:lnTo>
                    <a:pt x="3065" y="880"/>
                  </a:lnTo>
                  <a:lnTo>
                    <a:pt x="2970" y="720"/>
                  </a:lnTo>
                  <a:lnTo>
                    <a:pt x="3185" y="625"/>
                  </a:lnTo>
                  <a:lnTo>
                    <a:pt x="3435" y="580"/>
                  </a:lnTo>
                  <a:lnTo>
                    <a:pt x="3561" y="525"/>
                  </a:lnTo>
                  <a:lnTo>
                    <a:pt x="3721" y="370"/>
                  </a:lnTo>
                  <a:lnTo>
                    <a:pt x="3886" y="330"/>
                  </a:lnTo>
                  <a:lnTo>
                    <a:pt x="3991" y="250"/>
                  </a:lnTo>
                  <a:lnTo>
                    <a:pt x="4036" y="150"/>
                  </a:lnTo>
                  <a:lnTo>
                    <a:pt x="4081" y="60"/>
                  </a:lnTo>
                  <a:lnTo>
                    <a:pt x="4216" y="0"/>
                  </a:lnTo>
                  <a:lnTo>
                    <a:pt x="4251" y="100"/>
                  </a:lnTo>
                  <a:lnTo>
                    <a:pt x="4651" y="75"/>
                  </a:lnTo>
                  <a:lnTo>
                    <a:pt x="4876" y="100"/>
                  </a:lnTo>
                  <a:lnTo>
                    <a:pt x="4786" y="180"/>
                  </a:lnTo>
                  <a:lnTo>
                    <a:pt x="4816" y="255"/>
                  </a:lnTo>
                  <a:lnTo>
                    <a:pt x="5176" y="270"/>
                  </a:lnTo>
                  <a:lnTo>
                    <a:pt x="5436" y="265"/>
                  </a:lnTo>
                  <a:lnTo>
                    <a:pt x="5791" y="420"/>
                  </a:lnTo>
                  <a:lnTo>
                    <a:pt x="6076" y="475"/>
                  </a:lnTo>
                  <a:lnTo>
                    <a:pt x="6171" y="615"/>
                  </a:lnTo>
                  <a:lnTo>
                    <a:pt x="6331" y="700"/>
                  </a:lnTo>
                  <a:lnTo>
                    <a:pt x="6411" y="850"/>
                  </a:lnTo>
                  <a:lnTo>
                    <a:pt x="6496" y="945"/>
                  </a:lnTo>
                  <a:lnTo>
                    <a:pt x="6616" y="1000"/>
                  </a:lnTo>
                  <a:lnTo>
                    <a:pt x="6691" y="1140"/>
                  </a:lnTo>
                  <a:lnTo>
                    <a:pt x="6906" y="1180"/>
                  </a:lnTo>
                  <a:lnTo>
                    <a:pt x="6721" y="1320"/>
                  </a:lnTo>
                  <a:lnTo>
                    <a:pt x="6841" y="1435"/>
                  </a:lnTo>
                  <a:lnTo>
                    <a:pt x="6961" y="1676"/>
                  </a:lnTo>
                  <a:lnTo>
                    <a:pt x="7051" y="1811"/>
                  </a:lnTo>
                  <a:lnTo>
                    <a:pt x="7116" y="1991"/>
                  </a:lnTo>
                  <a:lnTo>
                    <a:pt x="6961" y="2081"/>
                  </a:lnTo>
                  <a:lnTo>
                    <a:pt x="6876" y="2231"/>
                  </a:lnTo>
                  <a:lnTo>
                    <a:pt x="6936" y="2321"/>
                  </a:lnTo>
                  <a:lnTo>
                    <a:pt x="6646" y="2491"/>
                  </a:lnTo>
                  <a:lnTo>
                    <a:pt x="6501" y="2351"/>
                  </a:lnTo>
                  <a:lnTo>
                    <a:pt x="6411" y="2336"/>
                  </a:lnTo>
                  <a:lnTo>
                    <a:pt x="6411" y="2441"/>
                  </a:lnTo>
                  <a:lnTo>
                    <a:pt x="6456" y="2546"/>
                  </a:lnTo>
                  <a:lnTo>
                    <a:pt x="6361" y="2621"/>
                  </a:lnTo>
                  <a:lnTo>
                    <a:pt x="6291" y="2771"/>
                  </a:lnTo>
                  <a:lnTo>
                    <a:pt x="6261" y="2911"/>
                  </a:lnTo>
                  <a:lnTo>
                    <a:pt x="6046" y="2726"/>
                  </a:lnTo>
                  <a:lnTo>
                    <a:pt x="5886" y="2476"/>
                  </a:lnTo>
                  <a:lnTo>
                    <a:pt x="5646" y="2131"/>
                  </a:lnTo>
                  <a:lnTo>
                    <a:pt x="5566" y="1901"/>
                  </a:lnTo>
                  <a:lnTo>
                    <a:pt x="5721" y="1906"/>
                  </a:lnTo>
                  <a:lnTo>
                    <a:pt x="5821" y="1796"/>
                  </a:lnTo>
                  <a:lnTo>
                    <a:pt x="5821" y="1636"/>
                  </a:lnTo>
                  <a:lnTo>
                    <a:pt x="5916" y="1495"/>
                  </a:lnTo>
                  <a:lnTo>
                    <a:pt x="6036" y="1561"/>
                  </a:lnTo>
                  <a:lnTo>
                    <a:pt x="6021" y="1455"/>
                  </a:lnTo>
                  <a:lnTo>
                    <a:pt x="5946" y="1390"/>
                  </a:lnTo>
                  <a:lnTo>
                    <a:pt x="5731" y="1425"/>
                  </a:lnTo>
                  <a:lnTo>
                    <a:pt x="5641" y="1390"/>
                  </a:lnTo>
                  <a:lnTo>
                    <a:pt x="5641" y="1485"/>
                  </a:lnTo>
                  <a:lnTo>
                    <a:pt x="5641" y="1561"/>
                  </a:lnTo>
                  <a:lnTo>
                    <a:pt x="5521" y="1450"/>
                  </a:lnTo>
                  <a:lnTo>
                    <a:pt x="5451" y="1225"/>
                  </a:lnTo>
                  <a:lnTo>
                    <a:pt x="5211" y="1080"/>
                  </a:lnTo>
                  <a:lnTo>
                    <a:pt x="5061" y="985"/>
                  </a:lnTo>
                  <a:lnTo>
                    <a:pt x="4996" y="870"/>
                  </a:lnTo>
                  <a:lnTo>
                    <a:pt x="4756" y="780"/>
                  </a:lnTo>
                  <a:lnTo>
                    <a:pt x="4401" y="745"/>
                  </a:lnTo>
                  <a:lnTo>
                    <a:pt x="4266" y="825"/>
                  </a:lnTo>
                  <a:lnTo>
                    <a:pt x="4146" y="925"/>
                  </a:lnTo>
                  <a:lnTo>
                    <a:pt x="4036" y="955"/>
                  </a:lnTo>
                  <a:lnTo>
                    <a:pt x="3961" y="1020"/>
                  </a:lnTo>
                  <a:lnTo>
                    <a:pt x="3931" y="1110"/>
                  </a:lnTo>
                  <a:lnTo>
                    <a:pt x="3936" y="1215"/>
                  </a:lnTo>
                  <a:lnTo>
                    <a:pt x="3976" y="1290"/>
                  </a:lnTo>
                  <a:lnTo>
                    <a:pt x="3796" y="1380"/>
                  </a:lnTo>
                  <a:lnTo>
                    <a:pt x="3425" y="1661"/>
                  </a:lnTo>
                  <a:lnTo>
                    <a:pt x="3210" y="1666"/>
                  </a:lnTo>
                  <a:lnTo>
                    <a:pt x="3080" y="1781"/>
                  </a:lnTo>
                  <a:lnTo>
                    <a:pt x="3105" y="1901"/>
                  </a:lnTo>
                  <a:lnTo>
                    <a:pt x="3275" y="2056"/>
                  </a:lnTo>
                  <a:lnTo>
                    <a:pt x="3345" y="2186"/>
                  </a:lnTo>
                  <a:lnTo>
                    <a:pt x="3636" y="2491"/>
                  </a:lnTo>
                  <a:lnTo>
                    <a:pt x="3691" y="2656"/>
                  </a:lnTo>
                  <a:lnTo>
                    <a:pt x="3540" y="2746"/>
                  </a:lnTo>
                  <a:lnTo>
                    <a:pt x="3360" y="2731"/>
                  </a:lnTo>
                  <a:lnTo>
                    <a:pt x="3240" y="2786"/>
                  </a:lnTo>
                  <a:lnTo>
                    <a:pt x="3245" y="2861"/>
                  </a:lnTo>
                  <a:lnTo>
                    <a:pt x="3195" y="2951"/>
                  </a:lnTo>
                  <a:lnTo>
                    <a:pt x="2705" y="3001"/>
                  </a:lnTo>
                  <a:lnTo>
                    <a:pt x="2565" y="2951"/>
                  </a:lnTo>
                  <a:lnTo>
                    <a:pt x="2630" y="2786"/>
                  </a:lnTo>
                  <a:lnTo>
                    <a:pt x="2510" y="2551"/>
                  </a:lnTo>
                  <a:lnTo>
                    <a:pt x="2385" y="2381"/>
                  </a:lnTo>
                  <a:lnTo>
                    <a:pt x="2400" y="2216"/>
                  </a:lnTo>
                  <a:lnTo>
                    <a:pt x="2250" y="2231"/>
                  </a:lnTo>
                  <a:lnTo>
                    <a:pt x="2240" y="2381"/>
                  </a:lnTo>
                  <a:lnTo>
                    <a:pt x="2210" y="2521"/>
                  </a:lnTo>
                  <a:lnTo>
                    <a:pt x="1790" y="2371"/>
                  </a:lnTo>
                  <a:lnTo>
                    <a:pt x="1580" y="1841"/>
                  </a:lnTo>
                  <a:lnTo>
                    <a:pt x="1290" y="1786"/>
                  </a:lnTo>
                  <a:lnTo>
                    <a:pt x="1010" y="1801"/>
                  </a:lnTo>
                  <a:lnTo>
                    <a:pt x="905" y="1636"/>
                  </a:lnTo>
                  <a:lnTo>
                    <a:pt x="815" y="1681"/>
                  </a:lnTo>
                  <a:lnTo>
                    <a:pt x="725" y="1651"/>
                  </a:lnTo>
                  <a:lnTo>
                    <a:pt x="680" y="1726"/>
                  </a:lnTo>
                  <a:lnTo>
                    <a:pt x="390" y="1646"/>
                  </a:lnTo>
                  <a:lnTo>
                    <a:pt x="200" y="1691"/>
                  </a:lnTo>
                  <a:lnTo>
                    <a:pt x="200" y="1826"/>
                  </a:lnTo>
                  <a:lnTo>
                    <a:pt x="225" y="1981"/>
                  </a:lnTo>
                  <a:lnTo>
                    <a:pt x="140" y="1996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id="{30D6FDB0-E488-40A4-9077-1E380FFDA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13" y="1125538"/>
              <a:ext cx="1439848" cy="1133475"/>
            </a:xfrm>
            <a:custGeom>
              <a:avLst/>
              <a:gdLst/>
              <a:ahLst/>
              <a:cxnLst>
                <a:cxn ang="0">
                  <a:pos x="69" y="185"/>
                </a:cxn>
                <a:cxn ang="0">
                  <a:pos x="194" y="646"/>
                </a:cxn>
                <a:cxn ang="0">
                  <a:pos x="214" y="944"/>
                </a:cxn>
                <a:cxn ang="0">
                  <a:pos x="276" y="1141"/>
                </a:cxn>
                <a:cxn ang="0">
                  <a:pos x="463" y="1338"/>
                </a:cxn>
                <a:cxn ang="0">
                  <a:pos x="588" y="1669"/>
                </a:cxn>
                <a:cxn ang="0">
                  <a:pos x="780" y="1856"/>
                </a:cxn>
                <a:cxn ang="0">
                  <a:pos x="722" y="1635"/>
                </a:cxn>
                <a:cxn ang="0">
                  <a:pos x="650" y="1501"/>
                </a:cxn>
                <a:cxn ang="0">
                  <a:pos x="612" y="1314"/>
                </a:cxn>
                <a:cxn ang="0">
                  <a:pos x="511" y="1040"/>
                </a:cxn>
                <a:cxn ang="0">
                  <a:pos x="391" y="733"/>
                </a:cxn>
                <a:cxn ang="0">
                  <a:pos x="290" y="382"/>
                </a:cxn>
                <a:cxn ang="0">
                  <a:pos x="406" y="248"/>
                </a:cxn>
                <a:cxn ang="0">
                  <a:pos x="559" y="310"/>
                </a:cxn>
                <a:cxn ang="0">
                  <a:pos x="569" y="680"/>
                </a:cxn>
                <a:cxn ang="0">
                  <a:pos x="804" y="978"/>
                </a:cxn>
                <a:cxn ang="0">
                  <a:pos x="847" y="1126"/>
                </a:cxn>
                <a:cxn ang="0">
                  <a:pos x="943" y="1270"/>
                </a:cxn>
                <a:cxn ang="0">
                  <a:pos x="958" y="1434"/>
                </a:cxn>
                <a:cxn ang="0">
                  <a:pos x="1164" y="1688"/>
                </a:cxn>
                <a:cxn ang="0">
                  <a:pos x="1366" y="2101"/>
                </a:cxn>
                <a:cxn ang="0">
                  <a:pos x="1380" y="2317"/>
                </a:cxn>
                <a:cxn ang="0">
                  <a:pos x="1346" y="2514"/>
                </a:cxn>
                <a:cxn ang="0">
                  <a:pos x="1634" y="2826"/>
                </a:cxn>
                <a:cxn ang="0">
                  <a:pos x="2282" y="3147"/>
                </a:cxn>
                <a:cxn ang="0">
                  <a:pos x="2580" y="3291"/>
                </a:cxn>
                <a:cxn ang="0">
                  <a:pos x="3209" y="3277"/>
                </a:cxn>
                <a:cxn ang="0">
                  <a:pos x="3454" y="3522"/>
                </a:cxn>
                <a:cxn ang="0">
                  <a:pos x="3509" y="3517"/>
                </a:cxn>
                <a:cxn ang="0">
                  <a:pos x="3501" y="3436"/>
                </a:cxn>
                <a:cxn ang="0">
                  <a:pos x="3812" y="3274"/>
                </a:cxn>
                <a:cxn ang="0">
                  <a:pos x="3776" y="3188"/>
                </a:cxn>
                <a:cxn ang="0">
                  <a:pos x="3720" y="3086"/>
                </a:cxn>
                <a:cxn ang="0">
                  <a:pos x="4049" y="2963"/>
                </a:cxn>
                <a:cxn ang="0">
                  <a:pos x="4136" y="2950"/>
                </a:cxn>
                <a:cxn ang="0">
                  <a:pos x="4293" y="2795"/>
                </a:cxn>
                <a:cxn ang="0">
                  <a:pos x="4369" y="2791"/>
                </a:cxn>
                <a:cxn ang="0">
                  <a:pos x="4375" y="2658"/>
                </a:cxn>
                <a:cxn ang="0">
                  <a:pos x="4534" y="2355"/>
                </a:cxn>
                <a:cxn ang="0">
                  <a:pos x="4318" y="2307"/>
                </a:cxn>
                <a:cxn ang="0">
                  <a:pos x="3919" y="2398"/>
                </a:cxn>
                <a:cxn ang="0">
                  <a:pos x="3842" y="2629"/>
                </a:cxn>
                <a:cxn ang="0">
                  <a:pos x="3713" y="2850"/>
                </a:cxn>
                <a:cxn ang="0">
                  <a:pos x="3511" y="2821"/>
                </a:cxn>
                <a:cxn ang="0">
                  <a:pos x="3146" y="2898"/>
                </a:cxn>
                <a:cxn ang="0">
                  <a:pos x="2873" y="2667"/>
                </a:cxn>
                <a:cxn ang="0">
                  <a:pos x="2705" y="2245"/>
                </a:cxn>
                <a:cxn ang="0">
                  <a:pos x="2714" y="1904"/>
                </a:cxn>
                <a:cxn ang="0">
                  <a:pos x="2844" y="1544"/>
                </a:cxn>
                <a:cxn ang="0">
                  <a:pos x="2664" y="1424"/>
                </a:cxn>
                <a:cxn ang="0">
                  <a:pos x="2526" y="1166"/>
                </a:cxn>
                <a:cxn ang="0">
                  <a:pos x="2376" y="836"/>
                </a:cxn>
                <a:cxn ang="0">
                  <a:pos x="2064" y="776"/>
                </a:cxn>
                <a:cxn ang="0">
                  <a:pos x="1800" y="650"/>
                </a:cxn>
                <a:cxn ang="0">
                  <a:pos x="1614" y="392"/>
                </a:cxn>
                <a:cxn ang="0">
                  <a:pos x="1264" y="379"/>
                </a:cxn>
                <a:cxn ang="0">
                  <a:pos x="372" y="74"/>
                </a:cxn>
                <a:cxn ang="0">
                  <a:pos x="0" y="0"/>
                </a:cxn>
              </a:cxnLst>
              <a:rect l="0" t="0" r="r" b="b"/>
              <a:pathLst>
                <a:path w="4534" h="3574">
                  <a:moveTo>
                    <a:pt x="0" y="0"/>
                  </a:moveTo>
                  <a:lnTo>
                    <a:pt x="50" y="94"/>
                  </a:lnTo>
                  <a:lnTo>
                    <a:pt x="69" y="185"/>
                  </a:lnTo>
                  <a:lnTo>
                    <a:pt x="99" y="392"/>
                  </a:lnTo>
                  <a:lnTo>
                    <a:pt x="94" y="550"/>
                  </a:lnTo>
                  <a:lnTo>
                    <a:pt x="194" y="646"/>
                  </a:lnTo>
                  <a:lnTo>
                    <a:pt x="276" y="800"/>
                  </a:lnTo>
                  <a:lnTo>
                    <a:pt x="218" y="886"/>
                  </a:lnTo>
                  <a:lnTo>
                    <a:pt x="214" y="944"/>
                  </a:lnTo>
                  <a:lnTo>
                    <a:pt x="103" y="915"/>
                  </a:lnTo>
                  <a:lnTo>
                    <a:pt x="156" y="1035"/>
                  </a:lnTo>
                  <a:lnTo>
                    <a:pt x="276" y="1141"/>
                  </a:lnTo>
                  <a:lnTo>
                    <a:pt x="338" y="1146"/>
                  </a:lnTo>
                  <a:lnTo>
                    <a:pt x="415" y="1232"/>
                  </a:lnTo>
                  <a:lnTo>
                    <a:pt x="463" y="1338"/>
                  </a:lnTo>
                  <a:lnTo>
                    <a:pt x="406" y="1520"/>
                  </a:lnTo>
                  <a:lnTo>
                    <a:pt x="482" y="1597"/>
                  </a:lnTo>
                  <a:lnTo>
                    <a:pt x="588" y="1669"/>
                  </a:lnTo>
                  <a:lnTo>
                    <a:pt x="646" y="1770"/>
                  </a:lnTo>
                  <a:lnTo>
                    <a:pt x="684" y="1909"/>
                  </a:lnTo>
                  <a:lnTo>
                    <a:pt x="780" y="1856"/>
                  </a:lnTo>
                  <a:lnTo>
                    <a:pt x="794" y="1784"/>
                  </a:lnTo>
                  <a:lnTo>
                    <a:pt x="751" y="1712"/>
                  </a:lnTo>
                  <a:lnTo>
                    <a:pt x="722" y="1635"/>
                  </a:lnTo>
                  <a:lnTo>
                    <a:pt x="655" y="1640"/>
                  </a:lnTo>
                  <a:lnTo>
                    <a:pt x="631" y="1573"/>
                  </a:lnTo>
                  <a:lnTo>
                    <a:pt x="650" y="1501"/>
                  </a:lnTo>
                  <a:lnTo>
                    <a:pt x="622" y="1429"/>
                  </a:lnTo>
                  <a:lnTo>
                    <a:pt x="593" y="1371"/>
                  </a:lnTo>
                  <a:lnTo>
                    <a:pt x="612" y="1314"/>
                  </a:lnTo>
                  <a:lnTo>
                    <a:pt x="593" y="1155"/>
                  </a:lnTo>
                  <a:lnTo>
                    <a:pt x="540" y="1146"/>
                  </a:lnTo>
                  <a:lnTo>
                    <a:pt x="511" y="1040"/>
                  </a:lnTo>
                  <a:lnTo>
                    <a:pt x="458" y="963"/>
                  </a:lnTo>
                  <a:lnTo>
                    <a:pt x="458" y="862"/>
                  </a:lnTo>
                  <a:lnTo>
                    <a:pt x="391" y="733"/>
                  </a:lnTo>
                  <a:lnTo>
                    <a:pt x="362" y="632"/>
                  </a:lnTo>
                  <a:lnTo>
                    <a:pt x="271" y="512"/>
                  </a:lnTo>
                  <a:lnTo>
                    <a:pt x="290" y="382"/>
                  </a:lnTo>
                  <a:lnTo>
                    <a:pt x="295" y="248"/>
                  </a:lnTo>
                  <a:lnTo>
                    <a:pt x="338" y="190"/>
                  </a:lnTo>
                  <a:lnTo>
                    <a:pt x="406" y="248"/>
                  </a:lnTo>
                  <a:lnTo>
                    <a:pt x="463" y="229"/>
                  </a:lnTo>
                  <a:lnTo>
                    <a:pt x="487" y="291"/>
                  </a:lnTo>
                  <a:lnTo>
                    <a:pt x="559" y="310"/>
                  </a:lnTo>
                  <a:lnTo>
                    <a:pt x="526" y="416"/>
                  </a:lnTo>
                  <a:lnTo>
                    <a:pt x="550" y="526"/>
                  </a:lnTo>
                  <a:lnTo>
                    <a:pt x="569" y="680"/>
                  </a:lnTo>
                  <a:lnTo>
                    <a:pt x="631" y="814"/>
                  </a:lnTo>
                  <a:lnTo>
                    <a:pt x="694" y="934"/>
                  </a:lnTo>
                  <a:lnTo>
                    <a:pt x="804" y="978"/>
                  </a:lnTo>
                  <a:lnTo>
                    <a:pt x="751" y="1030"/>
                  </a:lnTo>
                  <a:lnTo>
                    <a:pt x="799" y="1107"/>
                  </a:lnTo>
                  <a:lnTo>
                    <a:pt x="847" y="1126"/>
                  </a:lnTo>
                  <a:lnTo>
                    <a:pt x="876" y="1194"/>
                  </a:lnTo>
                  <a:lnTo>
                    <a:pt x="934" y="1218"/>
                  </a:lnTo>
                  <a:lnTo>
                    <a:pt x="943" y="1270"/>
                  </a:lnTo>
                  <a:lnTo>
                    <a:pt x="895" y="1328"/>
                  </a:lnTo>
                  <a:lnTo>
                    <a:pt x="895" y="1395"/>
                  </a:lnTo>
                  <a:lnTo>
                    <a:pt x="958" y="1434"/>
                  </a:lnTo>
                  <a:lnTo>
                    <a:pt x="1044" y="1486"/>
                  </a:lnTo>
                  <a:lnTo>
                    <a:pt x="1073" y="1573"/>
                  </a:lnTo>
                  <a:lnTo>
                    <a:pt x="1164" y="1688"/>
                  </a:lnTo>
                  <a:lnTo>
                    <a:pt x="1270" y="1856"/>
                  </a:lnTo>
                  <a:lnTo>
                    <a:pt x="1366" y="2005"/>
                  </a:lnTo>
                  <a:lnTo>
                    <a:pt x="1366" y="2101"/>
                  </a:lnTo>
                  <a:lnTo>
                    <a:pt x="1418" y="2211"/>
                  </a:lnTo>
                  <a:lnTo>
                    <a:pt x="1418" y="2274"/>
                  </a:lnTo>
                  <a:lnTo>
                    <a:pt x="1380" y="2317"/>
                  </a:lnTo>
                  <a:lnTo>
                    <a:pt x="1394" y="2379"/>
                  </a:lnTo>
                  <a:lnTo>
                    <a:pt x="1318" y="2403"/>
                  </a:lnTo>
                  <a:lnTo>
                    <a:pt x="1346" y="2514"/>
                  </a:lnTo>
                  <a:lnTo>
                    <a:pt x="1433" y="2643"/>
                  </a:lnTo>
                  <a:lnTo>
                    <a:pt x="1572" y="2710"/>
                  </a:lnTo>
                  <a:lnTo>
                    <a:pt x="1634" y="2826"/>
                  </a:lnTo>
                  <a:lnTo>
                    <a:pt x="1879" y="2907"/>
                  </a:lnTo>
                  <a:lnTo>
                    <a:pt x="2028" y="3027"/>
                  </a:lnTo>
                  <a:lnTo>
                    <a:pt x="2282" y="3147"/>
                  </a:lnTo>
                  <a:lnTo>
                    <a:pt x="2374" y="3171"/>
                  </a:lnTo>
                  <a:lnTo>
                    <a:pt x="2465" y="3234"/>
                  </a:lnTo>
                  <a:lnTo>
                    <a:pt x="2580" y="3291"/>
                  </a:lnTo>
                  <a:lnTo>
                    <a:pt x="2782" y="3344"/>
                  </a:lnTo>
                  <a:lnTo>
                    <a:pt x="3065" y="3234"/>
                  </a:lnTo>
                  <a:lnTo>
                    <a:pt x="3209" y="3277"/>
                  </a:lnTo>
                  <a:lnTo>
                    <a:pt x="3324" y="3363"/>
                  </a:lnTo>
                  <a:lnTo>
                    <a:pt x="3391" y="3450"/>
                  </a:lnTo>
                  <a:lnTo>
                    <a:pt x="3454" y="3522"/>
                  </a:lnTo>
                  <a:lnTo>
                    <a:pt x="3491" y="3574"/>
                  </a:lnTo>
                  <a:lnTo>
                    <a:pt x="3501" y="3557"/>
                  </a:lnTo>
                  <a:lnTo>
                    <a:pt x="3509" y="3517"/>
                  </a:lnTo>
                  <a:lnTo>
                    <a:pt x="3503" y="3493"/>
                  </a:lnTo>
                  <a:lnTo>
                    <a:pt x="3522" y="3472"/>
                  </a:lnTo>
                  <a:lnTo>
                    <a:pt x="3501" y="3436"/>
                  </a:lnTo>
                  <a:lnTo>
                    <a:pt x="3590" y="3299"/>
                  </a:lnTo>
                  <a:lnTo>
                    <a:pt x="3806" y="3299"/>
                  </a:lnTo>
                  <a:lnTo>
                    <a:pt x="3812" y="3274"/>
                  </a:lnTo>
                  <a:lnTo>
                    <a:pt x="3824" y="3247"/>
                  </a:lnTo>
                  <a:lnTo>
                    <a:pt x="3789" y="3224"/>
                  </a:lnTo>
                  <a:lnTo>
                    <a:pt x="3776" y="3188"/>
                  </a:lnTo>
                  <a:lnTo>
                    <a:pt x="3714" y="3148"/>
                  </a:lnTo>
                  <a:lnTo>
                    <a:pt x="3645" y="3085"/>
                  </a:lnTo>
                  <a:lnTo>
                    <a:pt x="3720" y="3086"/>
                  </a:lnTo>
                  <a:lnTo>
                    <a:pt x="3725" y="2986"/>
                  </a:lnTo>
                  <a:lnTo>
                    <a:pt x="4041" y="2986"/>
                  </a:lnTo>
                  <a:lnTo>
                    <a:pt x="4049" y="2963"/>
                  </a:lnTo>
                  <a:lnTo>
                    <a:pt x="4068" y="2956"/>
                  </a:lnTo>
                  <a:lnTo>
                    <a:pt x="4082" y="2933"/>
                  </a:lnTo>
                  <a:lnTo>
                    <a:pt x="4136" y="2950"/>
                  </a:lnTo>
                  <a:lnTo>
                    <a:pt x="4205" y="2857"/>
                  </a:lnTo>
                  <a:lnTo>
                    <a:pt x="4251" y="2861"/>
                  </a:lnTo>
                  <a:lnTo>
                    <a:pt x="4293" y="2795"/>
                  </a:lnTo>
                  <a:lnTo>
                    <a:pt x="4302" y="2882"/>
                  </a:lnTo>
                  <a:lnTo>
                    <a:pt x="4337" y="2874"/>
                  </a:lnTo>
                  <a:lnTo>
                    <a:pt x="4369" y="2791"/>
                  </a:lnTo>
                  <a:lnTo>
                    <a:pt x="4347" y="2741"/>
                  </a:lnTo>
                  <a:lnTo>
                    <a:pt x="4394" y="2725"/>
                  </a:lnTo>
                  <a:lnTo>
                    <a:pt x="4375" y="2658"/>
                  </a:lnTo>
                  <a:lnTo>
                    <a:pt x="4442" y="2504"/>
                  </a:lnTo>
                  <a:lnTo>
                    <a:pt x="4529" y="2442"/>
                  </a:lnTo>
                  <a:lnTo>
                    <a:pt x="4534" y="2355"/>
                  </a:lnTo>
                  <a:lnTo>
                    <a:pt x="4481" y="2302"/>
                  </a:lnTo>
                  <a:lnTo>
                    <a:pt x="4428" y="2341"/>
                  </a:lnTo>
                  <a:lnTo>
                    <a:pt x="4318" y="2307"/>
                  </a:lnTo>
                  <a:lnTo>
                    <a:pt x="4207" y="2322"/>
                  </a:lnTo>
                  <a:lnTo>
                    <a:pt x="4030" y="2355"/>
                  </a:lnTo>
                  <a:lnTo>
                    <a:pt x="3919" y="2398"/>
                  </a:lnTo>
                  <a:lnTo>
                    <a:pt x="3890" y="2504"/>
                  </a:lnTo>
                  <a:lnTo>
                    <a:pt x="3890" y="2590"/>
                  </a:lnTo>
                  <a:lnTo>
                    <a:pt x="3842" y="2629"/>
                  </a:lnTo>
                  <a:lnTo>
                    <a:pt x="3809" y="2725"/>
                  </a:lnTo>
                  <a:lnTo>
                    <a:pt x="3732" y="2768"/>
                  </a:lnTo>
                  <a:lnTo>
                    <a:pt x="3713" y="2850"/>
                  </a:lnTo>
                  <a:lnTo>
                    <a:pt x="3626" y="2878"/>
                  </a:lnTo>
                  <a:lnTo>
                    <a:pt x="3598" y="2816"/>
                  </a:lnTo>
                  <a:lnTo>
                    <a:pt x="3511" y="2821"/>
                  </a:lnTo>
                  <a:lnTo>
                    <a:pt x="3434" y="2864"/>
                  </a:lnTo>
                  <a:lnTo>
                    <a:pt x="3338" y="2859"/>
                  </a:lnTo>
                  <a:lnTo>
                    <a:pt x="3146" y="2898"/>
                  </a:lnTo>
                  <a:lnTo>
                    <a:pt x="3065" y="2802"/>
                  </a:lnTo>
                  <a:lnTo>
                    <a:pt x="2945" y="2787"/>
                  </a:lnTo>
                  <a:lnTo>
                    <a:pt x="2873" y="2667"/>
                  </a:lnTo>
                  <a:lnTo>
                    <a:pt x="2863" y="2586"/>
                  </a:lnTo>
                  <a:lnTo>
                    <a:pt x="2767" y="2432"/>
                  </a:lnTo>
                  <a:lnTo>
                    <a:pt x="2705" y="2245"/>
                  </a:lnTo>
                  <a:lnTo>
                    <a:pt x="2671" y="2101"/>
                  </a:lnTo>
                  <a:lnTo>
                    <a:pt x="2695" y="2019"/>
                  </a:lnTo>
                  <a:lnTo>
                    <a:pt x="2714" y="1904"/>
                  </a:lnTo>
                  <a:lnTo>
                    <a:pt x="2753" y="1698"/>
                  </a:lnTo>
                  <a:lnTo>
                    <a:pt x="2753" y="1578"/>
                  </a:lnTo>
                  <a:lnTo>
                    <a:pt x="2844" y="1544"/>
                  </a:lnTo>
                  <a:lnTo>
                    <a:pt x="2826" y="1472"/>
                  </a:lnTo>
                  <a:lnTo>
                    <a:pt x="2760" y="1454"/>
                  </a:lnTo>
                  <a:lnTo>
                    <a:pt x="2664" y="1424"/>
                  </a:lnTo>
                  <a:lnTo>
                    <a:pt x="2568" y="1364"/>
                  </a:lnTo>
                  <a:lnTo>
                    <a:pt x="2520" y="1274"/>
                  </a:lnTo>
                  <a:lnTo>
                    <a:pt x="2526" y="1166"/>
                  </a:lnTo>
                  <a:lnTo>
                    <a:pt x="2460" y="1088"/>
                  </a:lnTo>
                  <a:lnTo>
                    <a:pt x="2430" y="974"/>
                  </a:lnTo>
                  <a:lnTo>
                    <a:pt x="2376" y="836"/>
                  </a:lnTo>
                  <a:lnTo>
                    <a:pt x="2280" y="746"/>
                  </a:lnTo>
                  <a:lnTo>
                    <a:pt x="2130" y="734"/>
                  </a:lnTo>
                  <a:lnTo>
                    <a:pt x="2064" y="776"/>
                  </a:lnTo>
                  <a:lnTo>
                    <a:pt x="1968" y="860"/>
                  </a:lnTo>
                  <a:lnTo>
                    <a:pt x="1800" y="740"/>
                  </a:lnTo>
                  <a:lnTo>
                    <a:pt x="1800" y="650"/>
                  </a:lnTo>
                  <a:lnTo>
                    <a:pt x="1764" y="536"/>
                  </a:lnTo>
                  <a:lnTo>
                    <a:pt x="1698" y="464"/>
                  </a:lnTo>
                  <a:lnTo>
                    <a:pt x="1614" y="392"/>
                  </a:lnTo>
                  <a:lnTo>
                    <a:pt x="1572" y="308"/>
                  </a:lnTo>
                  <a:lnTo>
                    <a:pt x="1332" y="308"/>
                  </a:lnTo>
                  <a:lnTo>
                    <a:pt x="1264" y="379"/>
                  </a:lnTo>
                  <a:lnTo>
                    <a:pt x="981" y="361"/>
                  </a:lnTo>
                  <a:lnTo>
                    <a:pt x="852" y="326"/>
                  </a:lnTo>
                  <a:lnTo>
                    <a:pt x="372" y="74"/>
                  </a:lnTo>
                  <a:lnTo>
                    <a:pt x="384" y="20"/>
                  </a:lnTo>
                  <a:lnTo>
                    <a:pt x="16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874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b="1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id="{3BAFE16F-2337-894D-9DFC-55BD8E43B738}"/>
                </a:ext>
              </a:extLst>
            </p:cNvPr>
            <p:cNvSpPr>
              <a:spLocks/>
            </p:cNvSpPr>
            <p:nvPr/>
          </p:nvSpPr>
          <p:spPr bwMode="auto">
            <a:xfrm rot="987490">
              <a:off x="2236710" y="1804988"/>
              <a:ext cx="598481" cy="130175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288" y="1046"/>
                </a:cxn>
                <a:cxn ang="0">
                  <a:pos x="265" y="777"/>
                </a:cxn>
                <a:cxn ang="0">
                  <a:pos x="493" y="548"/>
                </a:cxn>
                <a:cxn ang="0">
                  <a:pos x="740" y="375"/>
                </a:cxn>
                <a:cxn ang="0">
                  <a:pos x="1161" y="119"/>
                </a:cxn>
                <a:cxn ang="0">
                  <a:pos x="1563" y="91"/>
                </a:cxn>
                <a:cxn ang="0">
                  <a:pos x="1965" y="137"/>
                </a:cxn>
                <a:cxn ang="0">
                  <a:pos x="2249" y="146"/>
                </a:cxn>
                <a:cxn ang="0">
                  <a:pos x="2642" y="210"/>
                </a:cxn>
                <a:cxn ang="0">
                  <a:pos x="2962" y="228"/>
                </a:cxn>
                <a:cxn ang="0">
                  <a:pos x="3319" y="347"/>
                </a:cxn>
                <a:cxn ang="0">
                  <a:pos x="3337" y="274"/>
                </a:cxn>
                <a:cxn ang="0">
                  <a:pos x="3117" y="173"/>
                </a:cxn>
                <a:cxn ang="0">
                  <a:pos x="2861" y="128"/>
                </a:cxn>
                <a:cxn ang="0">
                  <a:pos x="2898" y="18"/>
                </a:cxn>
                <a:cxn ang="0">
                  <a:pos x="3191" y="109"/>
                </a:cxn>
                <a:cxn ang="0">
                  <a:pos x="3465" y="210"/>
                </a:cxn>
                <a:cxn ang="0">
                  <a:pos x="3858" y="347"/>
                </a:cxn>
                <a:cxn ang="0">
                  <a:pos x="4105" y="439"/>
                </a:cxn>
                <a:cxn ang="0">
                  <a:pos x="4260" y="475"/>
                </a:cxn>
                <a:cxn ang="0">
                  <a:pos x="4498" y="512"/>
                </a:cxn>
                <a:cxn ang="0">
                  <a:pos x="4736" y="521"/>
                </a:cxn>
                <a:cxn ang="0">
                  <a:pos x="5037" y="512"/>
                </a:cxn>
                <a:cxn ang="0">
                  <a:pos x="4937" y="704"/>
                </a:cxn>
                <a:cxn ang="0">
                  <a:pos x="4434" y="1005"/>
                </a:cxn>
                <a:cxn ang="0">
                  <a:pos x="3867" y="1207"/>
                </a:cxn>
                <a:cxn ang="0">
                  <a:pos x="3383" y="1261"/>
                </a:cxn>
                <a:cxn ang="0">
                  <a:pos x="3602" y="969"/>
                </a:cxn>
                <a:cxn ang="0">
                  <a:pos x="3483" y="859"/>
                </a:cxn>
                <a:cxn ang="0">
                  <a:pos x="3063" y="877"/>
                </a:cxn>
                <a:cxn ang="0">
                  <a:pos x="2871" y="667"/>
                </a:cxn>
                <a:cxn ang="0">
                  <a:pos x="2496" y="658"/>
                </a:cxn>
                <a:cxn ang="0">
                  <a:pos x="2011" y="592"/>
                </a:cxn>
                <a:cxn ang="0">
                  <a:pos x="1785" y="637"/>
                </a:cxn>
                <a:cxn ang="0">
                  <a:pos x="1618" y="685"/>
                </a:cxn>
                <a:cxn ang="0">
                  <a:pos x="1362" y="676"/>
                </a:cxn>
                <a:cxn ang="0">
                  <a:pos x="1376" y="501"/>
                </a:cxn>
                <a:cxn ang="0">
                  <a:pos x="1069" y="548"/>
                </a:cxn>
                <a:cxn ang="0">
                  <a:pos x="741" y="773"/>
                </a:cxn>
                <a:cxn ang="0">
                  <a:pos x="439" y="969"/>
                </a:cxn>
                <a:cxn ang="0">
                  <a:pos x="228" y="1170"/>
                </a:cxn>
              </a:cxnLst>
              <a:rect l="0" t="0" r="r" b="b"/>
              <a:pathLst>
                <a:path w="5056" h="1325">
                  <a:moveTo>
                    <a:pt x="27" y="1225"/>
                  </a:moveTo>
                  <a:lnTo>
                    <a:pt x="0" y="1152"/>
                  </a:lnTo>
                  <a:lnTo>
                    <a:pt x="91" y="1069"/>
                  </a:lnTo>
                  <a:lnTo>
                    <a:pt x="288" y="1046"/>
                  </a:lnTo>
                  <a:lnTo>
                    <a:pt x="201" y="905"/>
                  </a:lnTo>
                  <a:lnTo>
                    <a:pt x="265" y="777"/>
                  </a:lnTo>
                  <a:lnTo>
                    <a:pt x="375" y="658"/>
                  </a:lnTo>
                  <a:lnTo>
                    <a:pt x="493" y="548"/>
                  </a:lnTo>
                  <a:lnTo>
                    <a:pt x="631" y="475"/>
                  </a:lnTo>
                  <a:lnTo>
                    <a:pt x="740" y="375"/>
                  </a:lnTo>
                  <a:lnTo>
                    <a:pt x="1024" y="265"/>
                  </a:lnTo>
                  <a:lnTo>
                    <a:pt x="1161" y="119"/>
                  </a:lnTo>
                  <a:lnTo>
                    <a:pt x="1435" y="119"/>
                  </a:lnTo>
                  <a:lnTo>
                    <a:pt x="1563" y="91"/>
                  </a:lnTo>
                  <a:lnTo>
                    <a:pt x="1801" y="64"/>
                  </a:lnTo>
                  <a:lnTo>
                    <a:pt x="1965" y="137"/>
                  </a:lnTo>
                  <a:lnTo>
                    <a:pt x="2130" y="27"/>
                  </a:lnTo>
                  <a:lnTo>
                    <a:pt x="2249" y="146"/>
                  </a:lnTo>
                  <a:lnTo>
                    <a:pt x="2395" y="247"/>
                  </a:lnTo>
                  <a:lnTo>
                    <a:pt x="2642" y="210"/>
                  </a:lnTo>
                  <a:lnTo>
                    <a:pt x="2861" y="192"/>
                  </a:lnTo>
                  <a:lnTo>
                    <a:pt x="2962" y="228"/>
                  </a:lnTo>
                  <a:lnTo>
                    <a:pt x="3154" y="265"/>
                  </a:lnTo>
                  <a:lnTo>
                    <a:pt x="3319" y="347"/>
                  </a:lnTo>
                  <a:lnTo>
                    <a:pt x="3410" y="320"/>
                  </a:lnTo>
                  <a:lnTo>
                    <a:pt x="3337" y="274"/>
                  </a:lnTo>
                  <a:lnTo>
                    <a:pt x="3245" y="283"/>
                  </a:lnTo>
                  <a:lnTo>
                    <a:pt x="3117" y="173"/>
                  </a:lnTo>
                  <a:lnTo>
                    <a:pt x="3008" y="119"/>
                  </a:lnTo>
                  <a:lnTo>
                    <a:pt x="2861" y="128"/>
                  </a:lnTo>
                  <a:lnTo>
                    <a:pt x="2779" y="73"/>
                  </a:lnTo>
                  <a:lnTo>
                    <a:pt x="2898" y="18"/>
                  </a:lnTo>
                  <a:lnTo>
                    <a:pt x="2999" y="0"/>
                  </a:lnTo>
                  <a:lnTo>
                    <a:pt x="3191" y="109"/>
                  </a:lnTo>
                  <a:lnTo>
                    <a:pt x="3309" y="219"/>
                  </a:lnTo>
                  <a:lnTo>
                    <a:pt x="3465" y="210"/>
                  </a:lnTo>
                  <a:lnTo>
                    <a:pt x="3593" y="365"/>
                  </a:lnTo>
                  <a:lnTo>
                    <a:pt x="3858" y="347"/>
                  </a:lnTo>
                  <a:lnTo>
                    <a:pt x="4004" y="375"/>
                  </a:lnTo>
                  <a:lnTo>
                    <a:pt x="4105" y="439"/>
                  </a:lnTo>
                  <a:lnTo>
                    <a:pt x="4215" y="384"/>
                  </a:lnTo>
                  <a:lnTo>
                    <a:pt x="4260" y="475"/>
                  </a:lnTo>
                  <a:lnTo>
                    <a:pt x="4260" y="612"/>
                  </a:lnTo>
                  <a:lnTo>
                    <a:pt x="4498" y="512"/>
                  </a:lnTo>
                  <a:lnTo>
                    <a:pt x="4626" y="475"/>
                  </a:lnTo>
                  <a:lnTo>
                    <a:pt x="4736" y="521"/>
                  </a:lnTo>
                  <a:lnTo>
                    <a:pt x="4909" y="503"/>
                  </a:lnTo>
                  <a:lnTo>
                    <a:pt x="5037" y="512"/>
                  </a:lnTo>
                  <a:lnTo>
                    <a:pt x="5056" y="594"/>
                  </a:lnTo>
                  <a:lnTo>
                    <a:pt x="4937" y="704"/>
                  </a:lnTo>
                  <a:lnTo>
                    <a:pt x="4736" y="887"/>
                  </a:lnTo>
                  <a:lnTo>
                    <a:pt x="4434" y="1005"/>
                  </a:lnTo>
                  <a:lnTo>
                    <a:pt x="4050" y="1079"/>
                  </a:lnTo>
                  <a:lnTo>
                    <a:pt x="3867" y="1207"/>
                  </a:lnTo>
                  <a:lnTo>
                    <a:pt x="3437" y="1325"/>
                  </a:lnTo>
                  <a:lnTo>
                    <a:pt x="3383" y="1261"/>
                  </a:lnTo>
                  <a:lnTo>
                    <a:pt x="3511" y="1106"/>
                  </a:lnTo>
                  <a:lnTo>
                    <a:pt x="3602" y="969"/>
                  </a:lnTo>
                  <a:lnTo>
                    <a:pt x="3599" y="864"/>
                  </a:lnTo>
                  <a:lnTo>
                    <a:pt x="3483" y="859"/>
                  </a:lnTo>
                  <a:lnTo>
                    <a:pt x="3273" y="923"/>
                  </a:lnTo>
                  <a:lnTo>
                    <a:pt x="3063" y="877"/>
                  </a:lnTo>
                  <a:lnTo>
                    <a:pt x="2964" y="728"/>
                  </a:lnTo>
                  <a:lnTo>
                    <a:pt x="2871" y="667"/>
                  </a:lnTo>
                  <a:lnTo>
                    <a:pt x="2724" y="640"/>
                  </a:lnTo>
                  <a:lnTo>
                    <a:pt x="2496" y="658"/>
                  </a:lnTo>
                  <a:lnTo>
                    <a:pt x="2212" y="676"/>
                  </a:lnTo>
                  <a:lnTo>
                    <a:pt x="2011" y="592"/>
                  </a:lnTo>
                  <a:lnTo>
                    <a:pt x="1874" y="576"/>
                  </a:lnTo>
                  <a:lnTo>
                    <a:pt x="1785" y="637"/>
                  </a:lnTo>
                  <a:lnTo>
                    <a:pt x="1673" y="567"/>
                  </a:lnTo>
                  <a:lnTo>
                    <a:pt x="1618" y="685"/>
                  </a:lnTo>
                  <a:lnTo>
                    <a:pt x="1472" y="667"/>
                  </a:lnTo>
                  <a:lnTo>
                    <a:pt x="1362" y="676"/>
                  </a:lnTo>
                  <a:lnTo>
                    <a:pt x="1243" y="612"/>
                  </a:lnTo>
                  <a:lnTo>
                    <a:pt x="1376" y="501"/>
                  </a:lnTo>
                  <a:lnTo>
                    <a:pt x="1261" y="484"/>
                  </a:lnTo>
                  <a:lnTo>
                    <a:pt x="1069" y="548"/>
                  </a:lnTo>
                  <a:lnTo>
                    <a:pt x="887" y="603"/>
                  </a:lnTo>
                  <a:lnTo>
                    <a:pt x="741" y="773"/>
                  </a:lnTo>
                  <a:lnTo>
                    <a:pt x="521" y="877"/>
                  </a:lnTo>
                  <a:lnTo>
                    <a:pt x="439" y="969"/>
                  </a:lnTo>
                  <a:lnTo>
                    <a:pt x="420" y="1079"/>
                  </a:lnTo>
                  <a:lnTo>
                    <a:pt x="228" y="1170"/>
                  </a:lnTo>
                  <a:lnTo>
                    <a:pt x="27" y="1225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id="{B84F43CA-B809-77A7-1DE9-5F34E9D9C051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797091" y="1962151"/>
              <a:ext cx="163511" cy="117475"/>
            </a:xfrm>
            <a:custGeom>
              <a:avLst/>
              <a:gdLst/>
              <a:ahLst/>
              <a:cxnLst>
                <a:cxn ang="0">
                  <a:pos x="219" y="72"/>
                </a:cxn>
                <a:cxn ang="0">
                  <a:pos x="351" y="114"/>
                </a:cxn>
                <a:cxn ang="0">
                  <a:pos x="363" y="185"/>
                </a:cxn>
                <a:cxn ang="0">
                  <a:pos x="441" y="228"/>
                </a:cxn>
                <a:cxn ang="0">
                  <a:pos x="453" y="270"/>
                </a:cxn>
                <a:cxn ang="0">
                  <a:pos x="369" y="306"/>
                </a:cxn>
                <a:cxn ang="0">
                  <a:pos x="243" y="342"/>
                </a:cxn>
                <a:cxn ang="0">
                  <a:pos x="129" y="342"/>
                </a:cxn>
                <a:cxn ang="0">
                  <a:pos x="0" y="367"/>
                </a:cxn>
                <a:cxn ang="0">
                  <a:pos x="75" y="414"/>
                </a:cxn>
                <a:cxn ang="0">
                  <a:pos x="136" y="412"/>
                </a:cxn>
                <a:cxn ang="0">
                  <a:pos x="227" y="457"/>
                </a:cxn>
                <a:cxn ang="0">
                  <a:pos x="285" y="426"/>
                </a:cxn>
                <a:cxn ang="0">
                  <a:pos x="405" y="408"/>
                </a:cxn>
                <a:cxn ang="0">
                  <a:pos x="549" y="360"/>
                </a:cxn>
                <a:cxn ang="0">
                  <a:pos x="635" y="367"/>
                </a:cxn>
                <a:cxn ang="0">
                  <a:pos x="603" y="288"/>
                </a:cxn>
                <a:cxn ang="0">
                  <a:pos x="561" y="174"/>
                </a:cxn>
                <a:cxn ang="0">
                  <a:pos x="597" y="108"/>
                </a:cxn>
                <a:cxn ang="0">
                  <a:pos x="567" y="0"/>
                </a:cxn>
                <a:cxn ang="0">
                  <a:pos x="495" y="6"/>
                </a:cxn>
                <a:cxn ang="0">
                  <a:pos x="429" y="6"/>
                </a:cxn>
                <a:cxn ang="0">
                  <a:pos x="333" y="24"/>
                </a:cxn>
                <a:cxn ang="0">
                  <a:pos x="219" y="72"/>
                </a:cxn>
              </a:cxnLst>
              <a:rect l="0" t="0" r="r" b="b"/>
              <a:pathLst>
                <a:path w="635" h="457">
                  <a:moveTo>
                    <a:pt x="219" y="72"/>
                  </a:moveTo>
                  <a:lnTo>
                    <a:pt x="351" y="114"/>
                  </a:lnTo>
                  <a:lnTo>
                    <a:pt x="363" y="185"/>
                  </a:lnTo>
                  <a:lnTo>
                    <a:pt x="441" y="228"/>
                  </a:lnTo>
                  <a:lnTo>
                    <a:pt x="453" y="270"/>
                  </a:lnTo>
                  <a:lnTo>
                    <a:pt x="369" y="306"/>
                  </a:lnTo>
                  <a:lnTo>
                    <a:pt x="243" y="342"/>
                  </a:lnTo>
                  <a:lnTo>
                    <a:pt x="129" y="342"/>
                  </a:lnTo>
                  <a:lnTo>
                    <a:pt x="0" y="367"/>
                  </a:lnTo>
                  <a:lnTo>
                    <a:pt x="75" y="414"/>
                  </a:lnTo>
                  <a:lnTo>
                    <a:pt x="136" y="412"/>
                  </a:lnTo>
                  <a:lnTo>
                    <a:pt x="227" y="457"/>
                  </a:lnTo>
                  <a:lnTo>
                    <a:pt x="285" y="426"/>
                  </a:lnTo>
                  <a:lnTo>
                    <a:pt x="405" y="408"/>
                  </a:lnTo>
                  <a:lnTo>
                    <a:pt x="549" y="360"/>
                  </a:lnTo>
                  <a:lnTo>
                    <a:pt x="635" y="367"/>
                  </a:lnTo>
                  <a:lnTo>
                    <a:pt x="603" y="288"/>
                  </a:lnTo>
                  <a:lnTo>
                    <a:pt x="561" y="174"/>
                  </a:lnTo>
                  <a:lnTo>
                    <a:pt x="597" y="108"/>
                  </a:lnTo>
                  <a:lnTo>
                    <a:pt x="567" y="0"/>
                  </a:lnTo>
                  <a:lnTo>
                    <a:pt x="495" y="6"/>
                  </a:lnTo>
                  <a:lnTo>
                    <a:pt x="429" y="6"/>
                  </a:lnTo>
                  <a:lnTo>
                    <a:pt x="333" y="24"/>
                  </a:lnTo>
                  <a:lnTo>
                    <a:pt x="219" y="72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id="{9CEDFB32-8B80-DAC3-E417-2EA99F8BD3DE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941553" y="1970088"/>
              <a:ext cx="184148" cy="127000"/>
            </a:xfrm>
            <a:custGeom>
              <a:avLst/>
              <a:gdLst/>
              <a:ahLst/>
              <a:cxnLst>
                <a:cxn ang="0">
                  <a:pos x="710" y="127"/>
                </a:cxn>
                <a:cxn ang="0">
                  <a:pos x="631" y="82"/>
                </a:cxn>
                <a:cxn ang="0">
                  <a:pos x="574" y="82"/>
                </a:cxn>
                <a:cxn ang="0">
                  <a:pos x="530" y="101"/>
                </a:cxn>
                <a:cxn ang="0">
                  <a:pos x="477" y="110"/>
                </a:cxn>
                <a:cxn ang="0">
                  <a:pos x="458" y="67"/>
                </a:cxn>
                <a:cxn ang="0">
                  <a:pos x="415" y="53"/>
                </a:cxn>
                <a:cxn ang="0">
                  <a:pos x="367" y="0"/>
                </a:cxn>
                <a:cxn ang="0">
                  <a:pos x="319" y="38"/>
                </a:cxn>
                <a:cxn ang="0">
                  <a:pos x="256" y="36"/>
                </a:cxn>
                <a:cxn ang="0">
                  <a:pos x="137" y="10"/>
                </a:cxn>
                <a:cxn ang="0">
                  <a:pos x="98" y="38"/>
                </a:cxn>
                <a:cxn ang="0">
                  <a:pos x="30" y="36"/>
                </a:cxn>
                <a:cxn ang="0">
                  <a:pos x="7" y="80"/>
                </a:cxn>
                <a:cxn ang="0">
                  <a:pos x="36" y="186"/>
                </a:cxn>
                <a:cxn ang="0">
                  <a:pos x="0" y="254"/>
                </a:cxn>
                <a:cxn ang="0">
                  <a:pos x="42" y="362"/>
                </a:cxn>
                <a:cxn ang="0">
                  <a:pos x="75" y="445"/>
                </a:cxn>
                <a:cxn ang="0">
                  <a:pos x="120" y="490"/>
                </a:cxn>
                <a:cxn ang="0">
                  <a:pos x="161" y="451"/>
                </a:cxn>
                <a:cxn ang="0">
                  <a:pos x="166" y="354"/>
                </a:cxn>
                <a:cxn ang="0">
                  <a:pos x="209" y="341"/>
                </a:cxn>
                <a:cxn ang="0">
                  <a:pos x="256" y="309"/>
                </a:cxn>
                <a:cxn ang="0">
                  <a:pos x="319" y="336"/>
                </a:cxn>
                <a:cxn ang="0">
                  <a:pos x="391" y="298"/>
                </a:cxn>
                <a:cxn ang="0">
                  <a:pos x="425" y="250"/>
                </a:cxn>
                <a:cxn ang="0">
                  <a:pos x="483" y="218"/>
                </a:cxn>
                <a:cxn ang="0">
                  <a:pos x="549" y="211"/>
                </a:cxn>
                <a:cxn ang="0">
                  <a:pos x="665" y="218"/>
                </a:cxn>
                <a:cxn ang="0">
                  <a:pos x="703" y="182"/>
                </a:cxn>
                <a:cxn ang="0">
                  <a:pos x="710" y="127"/>
                </a:cxn>
              </a:cxnLst>
              <a:rect l="0" t="0" r="r" b="b"/>
              <a:pathLst>
                <a:path w="710" h="490">
                  <a:moveTo>
                    <a:pt x="710" y="127"/>
                  </a:moveTo>
                  <a:lnTo>
                    <a:pt x="631" y="82"/>
                  </a:lnTo>
                  <a:lnTo>
                    <a:pt x="574" y="82"/>
                  </a:lnTo>
                  <a:lnTo>
                    <a:pt x="530" y="101"/>
                  </a:lnTo>
                  <a:lnTo>
                    <a:pt x="477" y="110"/>
                  </a:lnTo>
                  <a:lnTo>
                    <a:pt x="458" y="67"/>
                  </a:lnTo>
                  <a:lnTo>
                    <a:pt x="415" y="53"/>
                  </a:lnTo>
                  <a:lnTo>
                    <a:pt x="367" y="0"/>
                  </a:lnTo>
                  <a:lnTo>
                    <a:pt x="319" y="38"/>
                  </a:lnTo>
                  <a:lnTo>
                    <a:pt x="256" y="36"/>
                  </a:lnTo>
                  <a:lnTo>
                    <a:pt x="137" y="10"/>
                  </a:lnTo>
                  <a:lnTo>
                    <a:pt x="98" y="38"/>
                  </a:lnTo>
                  <a:lnTo>
                    <a:pt x="30" y="36"/>
                  </a:lnTo>
                  <a:lnTo>
                    <a:pt x="7" y="80"/>
                  </a:lnTo>
                  <a:lnTo>
                    <a:pt x="36" y="186"/>
                  </a:lnTo>
                  <a:lnTo>
                    <a:pt x="0" y="254"/>
                  </a:lnTo>
                  <a:lnTo>
                    <a:pt x="42" y="362"/>
                  </a:lnTo>
                  <a:lnTo>
                    <a:pt x="75" y="445"/>
                  </a:lnTo>
                  <a:lnTo>
                    <a:pt x="120" y="490"/>
                  </a:lnTo>
                  <a:lnTo>
                    <a:pt x="161" y="451"/>
                  </a:lnTo>
                  <a:lnTo>
                    <a:pt x="166" y="354"/>
                  </a:lnTo>
                  <a:lnTo>
                    <a:pt x="209" y="341"/>
                  </a:lnTo>
                  <a:lnTo>
                    <a:pt x="256" y="309"/>
                  </a:lnTo>
                  <a:lnTo>
                    <a:pt x="319" y="336"/>
                  </a:lnTo>
                  <a:lnTo>
                    <a:pt x="391" y="298"/>
                  </a:lnTo>
                  <a:lnTo>
                    <a:pt x="425" y="250"/>
                  </a:lnTo>
                  <a:lnTo>
                    <a:pt x="483" y="218"/>
                  </a:lnTo>
                  <a:lnTo>
                    <a:pt x="549" y="211"/>
                  </a:lnTo>
                  <a:lnTo>
                    <a:pt x="665" y="218"/>
                  </a:lnTo>
                  <a:lnTo>
                    <a:pt x="703" y="182"/>
                  </a:lnTo>
                  <a:lnTo>
                    <a:pt x="710" y="127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id="{714E17FA-6604-8986-18A9-CC936F63D441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590718" y="2041526"/>
              <a:ext cx="106362" cy="42862"/>
            </a:xfrm>
            <a:custGeom>
              <a:avLst/>
              <a:gdLst/>
              <a:ahLst/>
              <a:cxnLst>
                <a:cxn ang="0">
                  <a:pos x="408" y="26"/>
                </a:cxn>
                <a:cxn ang="0">
                  <a:pos x="349" y="24"/>
                </a:cxn>
                <a:cxn ang="0">
                  <a:pos x="293" y="8"/>
                </a:cxn>
                <a:cxn ang="0">
                  <a:pos x="182" y="26"/>
                </a:cxn>
                <a:cxn ang="0">
                  <a:pos x="125" y="0"/>
                </a:cxn>
                <a:cxn ang="0">
                  <a:pos x="61" y="32"/>
                </a:cxn>
                <a:cxn ang="0">
                  <a:pos x="0" y="72"/>
                </a:cxn>
                <a:cxn ang="0">
                  <a:pos x="93" y="128"/>
                </a:cxn>
                <a:cxn ang="0">
                  <a:pos x="205" y="168"/>
                </a:cxn>
                <a:cxn ang="0">
                  <a:pos x="301" y="120"/>
                </a:cxn>
                <a:cxn ang="0">
                  <a:pos x="413" y="112"/>
                </a:cxn>
                <a:cxn ang="0">
                  <a:pos x="408" y="26"/>
                </a:cxn>
              </a:cxnLst>
              <a:rect l="0" t="0" r="r" b="b"/>
              <a:pathLst>
                <a:path w="413" h="168">
                  <a:moveTo>
                    <a:pt x="408" y="26"/>
                  </a:moveTo>
                  <a:lnTo>
                    <a:pt x="349" y="24"/>
                  </a:lnTo>
                  <a:lnTo>
                    <a:pt x="293" y="8"/>
                  </a:lnTo>
                  <a:lnTo>
                    <a:pt x="182" y="26"/>
                  </a:lnTo>
                  <a:lnTo>
                    <a:pt x="125" y="0"/>
                  </a:lnTo>
                  <a:lnTo>
                    <a:pt x="61" y="32"/>
                  </a:lnTo>
                  <a:lnTo>
                    <a:pt x="0" y="72"/>
                  </a:lnTo>
                  <a:lnTo>
                    <a:pt x="93" y="128"/>
                  </a:lnTo>
                  <a:lnTo>
                    <a:pt x="205" y="168"/>
                  </a:lnTo>
                  <a:lnTo>
                    <a:pt x="301" y="120"/>
                  </a:lnTo>
                  <a:lnTo>
                    <a:pt x="413" y="112"/>
                  </a:lnTo>
                  <a:lnTo>
                    <a:pt x="408" y="26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id="{F7BC730C-EBB5-B60A-F162-A5E022ADA52F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3203487" y="2033588"/>
              <a:ext cx="82549" cy="49213"/>
            </a:xfrm>
            <a:custGeom>
              <a:avLst/>
              <a:gdLst/>
              <a:ahLst/>
              <a:cxnLst>
                <a:cxn ang="0">
                  <a:pos x="318" y="65"/>
                </a:cxn>
                <a:cxn ang="0">
                  <a:pos x="293" y="0"/>
                </a:cxn>
                <a:cxn ang="0">
                  <a:pos x="182" y="18"/>
                </a:cxn>
                <a:cxn ang="0">
                  <a:pos x="142" y="9"/>
                </a:cxn>
                <a:cxn ang="0">
                  <a:pos x="62" y="49"/>
                </a:cxn>
                <a:cxn ang="0">
                  <a:pos x="0" y="64"/>
                </a:cxn>
                <a:cxn ang="0">
                  <a:pos x="22" y="145"/>
                </a:cxn>
                <a:cxn ang="0">
                  <a:pos x="62" y="193"/>
                </a:cxn>
                <a:cxn ang="0">
                  <a:pos x="158" y="169"/>
                </a:cxn>
                <a:cxn ang="0">
                  <a:pos x="262" y="113"/>
                </a:cxn>
                <a:cxn ang="0">
                  <a:pos x="318" y="65"/>
                </a:cxn>
              </a:cxnLst>
              <a:rect l="0" t="0" r="r" b="b"/>
              <a:pathLst>
                <a:path w="318" h="193">
                  <a:moveTo>
                    <a:pt x="318" y="65"/>
                  </a:moveTo>
                  <a:lnTo>
                    <a:pt x="293" y="0"/>
                  </a:lnTo>
                  <a:lnTo>
                    <a:pt x="182" y="18"/>
                  </a:lnTo>
                  <a:lnTo>
                    <a:pt x="142" y="9"/>
                  </a:lnTo>
                  <a:lnTo>
                    <a:pt x="62" y="49"/>
                  </a:lnTo>
                  <a:lnTo>
                    <a:pt x="0" y="64"/>
                  </a:lnTo>
                  <a:lnTo>
                    <a:pt x="22" y="145"/>
                  </a:lnTo>
                  <a:lnTo>
                    <a:pt x="62" y="193"/>
                  </a:lnTo>
                  <a:lnTo>
                    <a:pt x="158" y="169"/>
                  </a:lnTo>
                  <a:lnTo>
                    <a:pt x="262" y="113"/>
                  </a:lnTo>
                  <a:lnTo>
                    <a:pt x="318" y="65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id="{14357FA0-0553-71A8-A560-AA967225490A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3506697" y="2373313"/>
              <a:ext cx="34925" cy="4127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9" y="0"/>
                </a:cxn>
                <a:cxn ang="0">
                  <a:pos x="136" y="21"/>
                </a:cxn>
                <a:cxn ang="0">
                  <a:pos x="136" y="67"/>
                </a:cxn>
                <a:cxn ang="0">
                  <a:pos x="85" y="152"/>
                </a:cxn>
                <a:cxn ang="0">
                  <a:pos x="0" y="157"/>
                </a:cxn>
                <a:cxn ang="0">
                  <a:pos x="21" y="96"/>
                </a:cxn>
                <a:cxn ang="0">
                  <a:pos x="0" y="21"/>
                </a:cxn>
              </a:cxnLst>
              <a:rect l="0" t="0" r="r" b="b"/>
              <a:pathLst>
                <a:path w="136" h="157">
                  <a:moveTo>
                    <a:pt x="0" y="21"/>
                  </a:moveTo>
                  <a:lnTo>
                    <a:pt x="69" y="0"/>
                  </a:lnTo>
                  <a:lnTo>
                    <a:pt x="136" y="21"/>
                  </a:lnTo>
                  <a:lnTo>
                    <a:pt x="136" y="67"/>
                  </a:lnTo>
                  <a:lnTo>
                    <a:pt x="85" y="152"/>
                  </a:lnTo>
                  <a:lnTo>
                    <a:pt x="0" y="157"/>
                  </a:lnTo>
                  <a:lnTo>
                    <a:pt x="21" y="96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id="{7251C16D-7A1A-BEC8-0904-0CACE5DB185F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597068" y="1666876"/>
              <a:ext cx="30163" cy="41275"/>
            </a:xfrm>
            <a:custGeom>
              <a:avLst/>
              <a:gdLst/>
              <a:ahLst/>
              <a:cxnLst>
                <a:cxn ang="0">
                  <a:pos x="14" y="248"/>
                </a:cxn>
                <a:cxn ang="0">
                  <a:pos x="14" y="144"/>
                </a:cxn>
                <a:cxn ang="0">
                  <a:pos x="86" y="0"/>
                </a:cxn>
                <a:cxn ang="0">
                  <a:pos x="198" y="72"/>
                </a:cxn>
                <a:cxn ang="0">
                  <a:pos x="280" y="173"/>
                </a:cxn>
                <a:cxn ang="0">
                  <a:pos x="248" y="277"/>
                </a:cxn>
                <a:cxn ang="0">
                  <a:pos x="222" y="344"/>
                </a:cxn>
                <a:cxn ang="0">
                  <a:pos x="142" y="368"/>
                </a:cxn>
                <a:cxn ang="0">
                  <a:pos x="0" y="333"/>
                </a:cxn>
                <a:cxn ang="0">
                  <a:pos x="14" y="248"/>
                </a:cxn>
              </a:cxnLst>
              <a:rect l="0" t="0" r="r" b="b"/>
              <a:pathLst>
                <a:path w="280" h="368">
                  <a:moveTo>
                    <a:pt x="14" y="248"/>
                  </a:moveTo>
                  <a:lnTo>
                    <a:pt x="14" y="144"/>
                  </a:lnTo>
                  <a:lnTo>
                    <a:pt x="86" y="0"/>
                  </a:lnTo>
                  <a:lnTo>
                    <a:pt x="198" y="72"/>
                  </a:lnTo>
                  <a:lnTo>
                    <a:pt x="280" y="173"/>
                  </a:lnTo>
                  <a:lnTo>
                    <a:pt x="248" y="277"/>
                  </a:lnTo>
                  <a:lnTo>
                    <a:pt x="222" y="344"/>
                  </a:lnTo>
                  <a:lnTo>
                    <a:pt x="142" y="368"/>
                  </a:lnTo>
                  <a:lnTo>
                    <a:pt x="0" y="333"/>
                  </a:lnTo>
                  <a:lnTo>
                    <a:pt x="14" y="24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90">
              <a:extLst>
                <a:ext uri="{FF2B5EF4-FFF2-40B4-BE49-F238E27FC236}">
                  <a16:creationId xmlns:a16="http://schemas.microsoft.com/office/drawing/2014/main" id="{7959F7E8-1FD0-8872-20D4-50C7D9EBBEAC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619293" y="1704976"/>
              <a:ext cx="20638" cy="3492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33" y="96"/>
                </a:cxn>
                <a:cxn ang="0">
                  <a:pos x="63" y="0"/>
                </a:cxn>
                <a:cxn ang="0">
                  <a:pos x="147" y="54"/>
                </a:cxn>
                <a:cxn ang="0">
                  <a:pos x="183" y="150"/>
                </a:cxn>
                <a:cxn ang="0">
                  <a:pos x="177" y="234"/>
                </a:cxn>
                <a:cxn ang="0">
                  <a:pos x="128" y="312"/>
                </a:cxn>
                <a:cxn ang="0">
                  <a:pos x="33" y="270"/>
                </a:cxn>
                <a:cxn ang="0">
                  <a:pos x="0" y="192"/>
                </a:cxn>
              </a:cxnLst>
              <a:rect l="0" t="0" r="r" b="b"/>
              <a:pathLst>
                <a:path w="183" h="312">
                  <a:moveTo>
                    <a:pt x="0" y="192"/>
                  </a:moveTo>
                  <a:lnTo>
                    <a:pt x="33" y="96"/>
                  </a:lnTo>
                  <a:lnTo>
                    <a:pt x="63" y="0"/>
                  </a:lnTo>
                  <a:lnTo>
                    <a:pt x="147" y="54"/>
                  </a:lnTo>
                  <a:lnTo>
                    <a:pt x="183" y="150"/>
                  </a:lnTo>
                  <a:lnTo>
                    <a:pt x="177" y="234"/>
                  </a:lnTo>
                  <a:lnTo>
                    <a:pt x="128" y="312"/>
                  </a:lnTo>
                  <a:lnTo>
                    <a:pt x="33" y="27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191">
              <a:extLst>
                <a:ext uri="{FF2B5EF4-FFF2-40B4-BE49-F238E27FC236}">
                  <a16:creationId xmlns:a16="http://schemas.microsoft.com/office/drawing/2014/main" id="{2DA005C4-8BA9-C9D2-67DD-24220EFAECFF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671680" y="1635126"/>
              <a:ext cx="42862" cy="46037"/>
            </a:xfrm>
            <a:custGeom>
              <a:avLst/>
              <a:gdLst/>
              <a:ahLst/>
              <a:cxnLst>
                <a:cxn ang="0">
                  <a:pos x="16" y="88"/>
                </a:cxn>
                <a:cxn ang="0">
                  <a:pos x="0" y="16"/>
                </a:cxn>
                <a:cxn ang="0">
                  <a:pos x="104" y="8"/>
                </a:cxn>
                <a:cxn ang="0">
                  <a:pos x="200" y="0"/>
                </a:cxn>
                <a:cxn ang="0">
                  <a:pos x="304" y="112"/>
                </a:cxn>
                <a:cxn ang="0">
                  <a:pos x="376" y="224"/>
                </a:cxn>
                <a:cxn ang="0">
                  <a:pos x="368" y="312"/>
                </a:cxn>
                <a:cxn ang="0">
                  <a:pos x="368" y="416"/>
                </a:cxn>
                <a:cxn ang="0">
                  <a:pos x="320" y="368"/>
                </a:cxn>
                <a:cxn ang="0">
                  <a:pos x="256" y="360"/>
                </a:cxn>
                <a:cxn ang="0">
                  <a:pos x="288" y="256"/>
                </a:cxn>
                <a:cxn ang="0">
                  <a:pos x="248" y="168"/>
                </a:cxn>
                <a:cxn ang="0">
                  <a:pos x="168" y="112"/>
                </a:cxn>
                <a:cxn ang="0">
                  <a:pos x="96" y="104"/>
                </a:cxn>
                <a:cxn ang="0">
                  <a:pos x="16" y="88"/>
                </a:cxn>
              </a:cxnLst>
              <a:rect l="0" t="0" r="r" b="b"/>
              <a:pathLst>
                <a:path w="376" h="416">
                  <a:moveTo>
                    <a:pt x="16" y="88"/>
                  </a:moveTo>
                  <a:lnTo>
                    <a:pt x="0" y="16"/>
                  </a:lnTo>
                  <a:lnTo>
                    <a:pt x="104" y="8"/>
                  </a:lnTo>
                  <a:lnTo>
                    <a:pt x="200" y="0"/>
                  </a:lnTo>
                  <a:lnTo>
                    <a:pt x="304" y="112"/>
                  </a:lnTo>
                  <a:lnTo>
                    <a:pt x="376" y="224"/>
                  </a:lnTo>
                  <a:lnTo>
                    <a:pt x="368" y="312"/>
                  </a:lnTo>
                  <a:lnTo>
                    <a:pt x="368" y="416"/>
                  </a:lnTo>
                  <a:lnTo>
                    <a:pt x="320" y="368"/>
                  </a:lnTo>
                  <a:lnTo>
                    <a:pt x="256" y="360"/>
                  </a:lnTo>
                  <a:lnTo>
                    <a:pt x="288" y="256"/>
                  </a:lnTo>
                  <a:lnTo>
                    <a:pt x="248" y="168"/>
                  </a:lnTo>
                  <a:lnTo>
                    <a:pt x="168" y="112"/>
                  </a:lnTo>
                  <a:lnTo>
                    <a:pt x="96" y="104"/>
                  </a:lnTo>
                  <a:lnTo>
                    <a:pt x="16" y="8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192">
              <a:extLst>
                <a:ext uri="{FF2B5EF4-FFF2-40B4-BE49-F238E27FC236}">
                  <a16:creationId xmlns:a16="http://schemas.microsoft.com/office/drawing/2014/main" id="{E8E0705F-DF3C-87A9-FBEC-08A9501E5EFB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620881" y="1558926"/>
              <a:ext cx="44450" cy="53975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0" y="8"/>
                </a:cxn>
                <a:cxn ang="0">
                  <a:pos x="104" y="0"/>
                </a:cxn>
                <a:cxn ang="0">
                  <a:pos x="240" y="54"/>
                </a:cxn>
                <a:cxn ang="0">
                  <a:pos x="304" y="104"/>
                </a:cxn>
                <a:cxn ang="0">
                  <a:pos x="384" y="166"/>
                </a:cxn>
                <a:cxn ang="0">
                  <a:pos x="368" y="304"/>
                </a:cxn>
                <a:cxn ang="0">
                  <a:pos x="368" y="408"/>
                </a:cxn>
                <a:cxn ang="0">
                  <a:pos x="336" y="486"/>
                </a:cxn>
                <a:cxn ang="0">
                  <a:pos x="280" y="438"/>
                </a:cxn>
                <a:cxn ang="0">
                  <a:pos x="256" y="352"/>
                </a:cxn>
                <a:cxn ang="0">
                  <a:pos x="288" y="248"/>
                </a:cxn>
                <a:cxn ang="0">
                  <a:pos x="248" y="160"/>
                </a:cxn>
                <a:cxn ang="0">
                  <a:pos x="168" y="104"/>
                </a:cxn>
                <a:cxn ang="0">
                  <a:pos x="96" y="96"/>
                </a:cxn>
                <a:cxn ang="0">
                  <a:pos x="16" y="80"/>
                </a:cxn>
              </a:cxnLst>
              <a:rect l="0" t="0" r="r" b="b"/>
              <a:pathLst>
                <a:path w="384" h="486">
                  <a:moveTo>
                    <a:pt x="16" y="80"/>
                  </a:moveTo>
                  <a:lnTo>
                    <a:pt x="0" y="8"/>
                  </a:lnTo>
                  <a:lnTo>
                    <a:pt x="104" y="0"/>
                  </a:lnTo>
                  <a:lnTo>
                    <a:pt x="240" y="54"/>
                  </a:lnTo>
                  <a:lnTo>
                    <a:pt x="304" y="104"/>
                  </a:lnTo>
                  <a:lnTo>
                    <a:pt x="384" y="166"/>
                  </a:lnTo>
                  <a:lnTo>
                    <a:pt x="368" y="304"/>
                  </a:lnTo>
                  <a:lnTo>
                    <a:pt x="368" y="408"/>
                  </a:lnTo>
                  <a:lnTo>
                    <a:pt x="336" y="486"/>
                  </a:lnTo>
                  <a:lnTo>
                    <a:pt x="280" y="438"/>
                  </a:lnTo>
                  <a:lnTo>
                    <a:pt x="256" y="352"/>
                  </a:lnTo>
                  <a:lnTo>
                    <a:pt x="288" y="248"/>
                  </a:lnTo>
                  <a:lnTo>
                    <a:pt x="248" y="160"/>
                  </a:lnTo>
                  <a:lnTo>
                    <a:pt x="168" y="104"/>
                  </a:lnTo>
                  <a:lnTo>
                    <a:pt x="96" y="96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id="{87B9868A-FD4C-A34E-D4C1-3D886513285A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747880" y="1725613"/>
              <a:ext cx="36512" cy="4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6" y="0"/>
                </a:cxn>
                <a:cxn ang="0">
                  <a:pos x="165" y="123"/>
                </a:cxn>
                <a:cxn ang="0">
                  <a:pos x="245" y="275"/>
                </a:cxn>
                <a:cxn ang="0">
                  <a:pos x="325" y="315"/>
                </a:cxn>
                <a:cxn ang="0">
                  <a:pos x="301" y="403"/>
                </a:cxn>
                <a:cxn ang="0">
                  <a:pos x="216" y="368"/>
                </a:cxn>
                <a:cxn ang="0">
                  <a:pos x="184" y="256"/>
                </a:cxn>
                <a:cxn ang="0">
                  <a:pos x="93" y="219"/>
                </a:cxn>
                <a:cxn ang="0">
                  <a:pos x="64" y="112"/>
                </a:cxn>
                <a:cxn ang="0">
                  <a:pos x="5" y="91"/>
                </a:cxn>
                <a:cxn ang="0">
                  <a:pos x="0" y="8"/>
                </a:cxn>
              </a:cxnLst>
              <a:rect l="0" t="0" r="r" b="b"/>
              <a:pathLst>
                <a:path w="325" h="403">
                  <a:moveTo>
                    <a:pt x="0" y="8"/>
                  </a:moveTo>
                  <a:lnTo>
                    <a:pt x="96" y="0"/>
                  </a:lnTo>
                  <a:lnTo>
                    <a:pt x="165" y="123"/>
                  </a:lnTo>
                  <a:lnTo>
                    <a:pt x="245" y="275"/>
                  </a:lnTo>
                  <a:lnTo>
                    <a:pt x="325" y="315"/>
                  </a:lnTo>
                  <a:lnTo>
                    <a:pt x="301" y="403"/>
                  </a:lnTo>
                  <a:lnTo>
                    <a:pt x="216" y="368"/>
                  </a:lnTo>
                  <a:lnTo>
                    <a:pt x="184" y="256"/>
                  </a:lnTo>
                  <a:lnTo>
                    <a:pt x="93" y="219"/>
                  </a:lnTo>
                  <a:lnTo>
                    <a:pt x="64" y="112"/>
                  </a:lnTo>
                  <a:lnTo>
                    <a:pt x="5" y="91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id="{5A613225-A5B2-FA06-73AD-44618F46FE90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568494" y="1565276"/>
              <a:ext cx="52387" cy="31750"/>
            </a:xfrm>
            <a:custGeom>
              <a:avLst/>
              <a:gdLst/>
              <a:ahLst/>
              <a:cxnLst>
                <a:cxn ang="0">
                  <a:pos x="464" y="0"/>
                </a:cxn>
                <a:cxn ang="0">
                  <a:pos x="432" y="72"/>
                </a:cxn>
                <a:cxn ang="0">
                  <a:pos x="376" y="120"/>
                </a:cxn>
                <a:cxn ang="0">
                  <a:pos x="296" y="176"/>
                </a:cxn>
                <a:cxn ang="0">
                  <a:pos x="208" y="232"/>
                </a:cxn>
                <a:cxn ang="0">
                  <a:pos x="120" y="272"/>
                </a:cxn>
                <a:cxn ang="0">
                  <a:pos x="0" y="256"/>
                </a:cxn>
                <a:cxn ang="0">
                  <a:pos x="0" y="208"/>
                </a:cxn>
                <a:cxn ang="0">
                  <a:pos x="72" y="208"/>
                </a:cxn>
                <a:cxn ang="0">
                  <a:pos x="168" y="153"/>
                </a:cxn>
                <a:cxn ang="0">
                  <a:pos x="263" y="134"/>
                </a:cxn>
                <a:cxn ang="0">
                  <a:pos x="272" y="88"/>
                </a:cxn>
                <a:cxn ang="0">
                  <a:pos x="336" y="69"/>
                </a:cxn>
                <a:cxn ang="0">
                  <a:pos x="361" y="1"/>
                </a:cxn>
                <a:cxn ang="0">
                  <a:pos x="464" y="0"/>
                </a:cxn>
              </a:cxnLst>
              <a:rect l="0" t="0" r="r" b="b"/>
              <a:pathLst>
                <a:path w="464" h="272">
                  <a:moveTo>
                    <a:pt x="464" y="0"/>
                  </a:moveTo>
                  <a:lnTo>
                    <a:pt x="432" y="72"/>
                  </a:lnTo>
                  <a:lnTo>
                    <a:pt x="376" y="120"/>
                  </a:lnTo>
                  <a:lnTo>
                    <a:pt x="296" y="176"/>
                  </a:lnTo>
                  <a:lnTo>
                    <a:pt x="208" y="232"/>
                  </a:lnTo>
                  <a:lnTo>
                    <a:pt x="120" y="272"/>
                  </a:lnTo>
                  <a:lnTo>
                    <a:pt x="0" y="256"/>
                  </a:lnTo>
                  <a:lnTo>
                    <a:pt x="0" y="208"/>
                  </a:lnTo>
                  <a:lnTo>
                    <a:pt x="72" y="208"/>
                  </a:lnTo>
                  <a:lnTo>
                    <a:pt x="168" y="153"/>
                  </a:lnTo>
                  <a:lnTo>
                    <a:pt x="263" y="134"/>
                  </a:lnTo>
                  <a:lnTo>
                    <a:pt x="272" y="88"/>
                  </a:lnTo>
                  <a:lnTo>
                    <a:pt x="336" y="69"/>
                  </a:lnTo>
                  <a:lnTo>
                    <a:pt x="361" y="1"/>
                  </a:lnTo>
                  <a:lnTo>
                    <a:pt x="464" y="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95">
              <a:extLst>
                <a:ext uri="{FF2B5EF4-FFF2-40B4-BE49-F238E27FC236}">
                  <a16:creationId xmlns:a16="http://schemas.microsoft.com/office/drawing/2014/main" id="{A661DE3D-C8BC-ED03-CA37-A1B22F7DF1A1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812966" y="1773238"/>
              <a:ext cx="19050" cy="41275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66" y="59"/>
                </a:cxn>
                <a:cxn ang="0">
                  <a:pos x="146" y="112"/>
                </a:cxn>
                <a:cxn ang="0">
                  <a:pos x="135" y="157"/>
                </a:cxn>
                <a:cxn ang="0">
                  <a:pos x="90" y="264"/>
                </a:cxn>
                <a:cxn ang="0">
                  <a:pos x="66" y="352"/>
                </a:cxn>
                <a:cxn ang="0">
                  <a:pos x="5" y="372"/>
                </a:cxn>
                <a:cxn ang="0">
                  <a:pos x="0" y="267"/>
                </a:cxn>
                <a:cxn ang="0">
                  <a:pos x="42" y="204"/>
                </a:cxn>
                <a:cxn ang="0">
                  <a:pos x="66" y="116"/>
                </a:cxn>
                <a:cxn ang="0">
                  <a:pos x="62" y="29"/>
                </a:cxn>
                <a:cxn ang="0">
                  <a:pos x="110" y="0"/>
                </a:cxn>
              </a:cxnLst>
              <a:rect l="0" t="0" r="r" b="b"/>
              <a:pathLst>
                <a:path w="166" h="372">
                  <a:moveTo>
                    <a:pt x="110" y="0"/>
                  </a:moveTo>
                  <a:lnTo>
                    <a:pt x="166" y="59"/>
                  </a:lnTo>
                  <a:lnTo>
                    <a:pt x="146" y="112"/>
                  </a:lnTo>
                  <a:lnTo>
                    <a:pt x="135" y="157"/>
                  </a:lnTo>
                  <a:lnTo>
                    <a:pt x="90" y="264"/>
                  </a:lnTo>
                  <a:lnTo>
                    <a:pt x="66" y="352"/>
                  </a:lnTo>
                  <a:lnTo>
                    <a:pt x="5" y="372"/>
                  </a:lnTo>
                  <a:lnTo>
                    <a:pt x="0" y="267"/>
                  </a:lnTo>
                  <a:lnTo>
                    <a:pt x="42" y="204"/>
                  </a:lnTo>
                  <a:lnTo>
                    <a:pt x="66" y="116"/>
                  </a:lnTo>
                  <a:lnTo>
                    <a:pt x="62" y="29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BCAEB9B0-6ACE-BB2B-E9FB-5068E3FE910A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706605" y="1722438"/>
              <a:ext cx="26987" cy="25400"/>
            </a:xfrm>
            <a:custGeom>
              <a:avLst/>
              <a:gdLst/>
              <a:ahLst/>
              <a:cxnLst>
                <a:cxn ang="0">
                  <a:pos x="123" y="168"/>
                </a:cxn>
                <a:cxn ang="0">
                  <a:pos x="31" y="100"/>
                </a:cxn>
                <a:cxn ang="0">
                  <a:pos x="0" y="4"/>
                </a:cxn>
                <a:cxn ang="0">
                  <a:pos x="100" y="0"/>
                </a:cxn>
                <a:cxn ang="0">
                  <a:pos x="185" y="58"/>
                </a:cxn>
                <a:cxn ang="0">
                  <a:pos x="228" y="131"/>
                </a:cxn>
                <a:cxn ang="0">
                  <a:pos x="233" y="223"/>
                </a:cxn>
                <a:cxn ang="0">
                  <a:pos x="123" y="168"/>
                </a:cxn>
              </a:cxnLst>
              <a:rect l="0" t="0" r="r" b="b"/>
              <a:pathLst>
                <a:path w="233" h="223">
                  <a:moveTo>
                    <a:pt x="123" y="168"/>
                  </a:moveTo>
                  <a:lnTo>
                    <a:pt x="31" y="100"/>
                  </a:lnTo>
                  <a:lnTo>
                    <a:pt x="0" y="4"/>
                  </a:lnTo>
                  <a:lnTo>
                    <a:pt x="100" y="0"/>
                  </a:lnTo>
                  <a:lnTo>
                    <a:pt x="185" y="58"/>
                  </a:lnTo>
                  <a:lnTo>
                    <a:pt x="228" y="131"/>
                  </a:lnTo>
                  <a:lnTo>
                    <a:pt x="233" y="223"/>
                  </a:lnTo>
                  <a:lnTo>
                    <a:pt x="123" y="16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B8D9729C-EE5A-8B87-2453-2DB3CB756D96}"/>
                </a:ext>
              </a:extLst>
            </p:cNvPr>
            <p:cNvSpPr>
              <a:spLocks/>
            </p:cNvSpPr>
            <p:nvPr/>
          </p:nvSpPr>
          <p:spPr bwMode="auto">
            <a:xfrm rot="634052">
              <a:off x="2859004" y="1778001"/>
              <a:ext cx="30162" cy="19050"/>
            </a:xfrm>
            <a:custGeom>
              <a:avLst/>
              <a:gdLst/>
              <a:ahLst/>
              <a:cxnLst>
                <a:cxn ang="0">
                  <a:pos x="161" y="140"/>
                </a:cxn>
                <a:cxn ang="0">
                  <a:pos x="48" y="121"/>
                </a:cxn>
                <a:cxn ang="0">
                  <a:pos x="0" y="51"/>
                </a:cxn>
                <a:cxn ang="0">
                  <a:pos x="65" y="0"/>
                </a:cxn>
                <a:cxn ang="0">
                  <a:pos x="167" y="14"/>
                </a:cxn>
                <a:cxn ang="0">
                  <a:pos x="238" y="59"/>
                </a:cxn>
                <a:cxn ang="0">
                  <a:pos x="272" y="163"/>
                </a:cxn>
                <a:cxn ang="0">
                  <a:pos x="161" y="140"/>
                </a:cxn>
              </a:cxnLst>
              <a:rect l="0" t="0" r="r" b="b"/>
              <a:pathLst>
                <a:path w="272" h="163">
                  <a:moveTo>
                    <a:pt x="161" y="140"/>
                  </a:moveTo>
                  <a:lnTo>
                    <a:pt x="48" y="121"/>
                  </a:lnTo>
                  <a:lnTo>
                    <a:pt x="0" y="51"/>
                  </a:lnTo>
                  <a:lnTo>
                    <a:pt x="65" y="0"/>
                  </a:lnTo>
                  <a:lnTo>
                    <a:pt x="167" y="14"/>
                  </a:lnTo>
                  <a:lnTo>
                    <a:pt x="238" y="59"/>
                  </a:lnTo>
                  <a:lnTo>
                    <a:pt x="272" y="163"/>
                  </a:lnTo>
                  <a:lnTo>
                    <a:pt x="161" y="14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789973E3-BE75-E0FD-37F9-6282C1A2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05" y="4129087"/>
              <a:ext cx="463545" cy="2082800"/>
            </a:xfrm>
            <a:custGeom>
              <a:avLst/>
              <a:gdLst/>
              <a:ahLst/>
              <a:cxnLst>
                <a:cxn ang="0">
                  <a:pos x="1160" y="1600"/>
                </a:cxn>
                <a:cxn ang="0">
                  <a:pos x="1056" y="1792"/>
                </a:cxn>
                <a:cxn ang="0">
                  <a:pos x="912" y="2096"/>
                </a:cxn>
                <a:cxn ang="0">
                  <a:pos x="848" y="2384"/>
                </a:cxn>
                <a:cxn ang="0">
                  <a:pos x="880" y="2760"/>
                </a:cxn>
                <a:cxn ang="0">
                  <a:pos x="808" y="3064"/>
                </a:cxn>
                <a:cxn ang="0">
                  <a:pos x="672" y="3360"/>
                </a:cxn>
                <a:cxn ang="0">
                  <a:pos x="624" y="3784"/>
                </a:cxn>
                <a:cxn ang="0">
                  <a:pos x="544" y="4152"/>
                </a:cxn>
                <a:cxn ang="0">
                  <a:pos x="488" y="4456"/>
                </a:cxn>
                <a:cxn ang="0">
                  <a:pos x="503" y="4694"/>
                </a:cxn>
                <a:cxn ang="0">
                  <a:pos x="608" y="4872"/>
                </a:cxn>
                <a:cxn ang="0">
                  <a:pos x="528" y="5096"/>
                </a:cxn>
                <a:cxn ang="0">
                  <a:pos x="344" y="5472"/>
                </a:cxn>
                <a:cxn ang="0">
                  <a:pos x="304" y="5752"/>
                </a:cxn>
                <a:cxn ang="0">
                  <a:pos x="432" y="5912"/>
                </a:cxn>
                <a:cxn ang="0">
                  <a:pos x="872" y="6024"/>
                </a:cxn>
                <a:cxn ang="0">
                  <a:pos x="680" y="6488"/>
                </a:cxn>
                <a:cxn ang="0">
                  <a:pos x="296" y="6272"/>
                </a:cxn>
                <a:cxn ang="0">
                  <a:pos x="80" y="5848"/>
                </a:cxn>
                <a:cxn ang="0">
                  <a:pos x="32" y="5504"/>
                </a:cxn>
                <a:cxn ang="0">
                  <a:pos x="224" y="5136"/>
                </a:cxn>
                <a:cxn ang="0">
                  <a:pos x="88" y="4992"/>
                </a:cxn>
                <a:cxn ang="0">
                  <a:pos x="224" y="4936"/>
                </a:cxn>
                <a:cxn ang="0">
                  <a:pos x="328" y="4688"/>
                </a:cxn>
                <a:cxn ang="0">
                  <a:pos x="408" y="4368"/>
                </a:cxn>
                <a:cxn ang="0">
                  <a:pos x="296" y="4376"/>
                </a:cxn>
                <a:cxn ang="0">
                  <a:pos x="184" y="4376"/>
                </a:cxn>
                <a:cxn ang="0">
                  <a:pos x="280" y="3936"/>
                </a:cxn>
                <a:cxn ang="0">
                  <a:pos x="288" y="3480"/>
                </a:cxn>
                <a:cxn ang="0">
                  <a:pos x="448" y="3232"/>
                </a:cxn>
                <a:cxn ang="0">
                  <a:pos x="616" y="2808"/>
                </a:cxn>
                <a:cxn ang="0">
                  <a:pos x="632" y="2304"/>
                </a:cxn>
                <a:cxn ang="0">
                  <a:pos x="704" y="2008"/>
                </a:cxn>
                <a:cxn ang="0">
                  <a:pos x="832" y="1592"/>
                </a:cxn>
                <a:cxn ang="0">
                  <a:pos x="848" y="1264"/>
                </a:cxn>
                <a:cxn ang="0">
                  <a:pos x="920" y="872"/>
                </a:cxn>
                <a:cxn ang="0">
                  <a:pos x="920" y="376"/>
                </a:cxn>
                <a:cxn ang="0">
                  <a:pos x="1016" y="80"/>
                </a:cxn>
                <a:cxn ang="0">
                  <a:pos x="1128" y="112"/>
                </a:cxn>
                <a:cxn ang="0">
                  <a:pos x="1224" y="328"/>
                </a:cxn>
                <a:cxn ang="0">
                  <a:pos x="1208" y="568"/>
                </a:cxn>
                <a:cxn ang="0">
                  <a:pos x="1320" y="872"/>
                </a:cxn>
                <a:cxn ang="0">
                  <a:pos x="1424" y="1048"/>
                </a:cxn>
                <a:cxn ang="0">
                  <a:pos x="1224" y="1240"/>
                </a:cxn>
              </a:cxnLst>
              <a:rect l="0" t="0" r="r" b="b"/>
              <a:pathLst>
                <a:path w="1456" h="6560">
                  <a:moveTo>
                    <a:pt x="1200" y="1392"/>
                  </a:moveTo>
                  <a:lnTo>
                    <a:pt x="1200" y="1512"/>
                  </a:lnTo>
                  <a:lnTo>
                    <a:pt x="1160" y="1600"/>
                  </a:lnTo>
                  <a:lnTo>
                    <a:pt x="1224" y="1664"/>
                  </a:lnTo>
                  <a:lnTo>
                    <a:pt x="1136" y="1720"/>
                  </a:lnTo>
                  <a:lnTo>
                    <a:pt x="1056" y="1792"/>
                  </a:lnTo>
                  <a:lnTo>
                    <a:pt x="1008" y="1920"/>
                  </a:lnTo>
                  <a:lnTo>
                    <a:pt x="960" y="2000"/>
                  </a:lnTo>
                  <a:lnTo>
                    <a:pt x="912" y="2096"/>
                  </a:lnTo>
                  <a:lnTo>
                    <a:pt x="928" y="2200"/>
                  </a:lnTo>
                  <a:lnTo>
                    <a:pt x="904" y="2280"/>
                  </a:lnTo>
                  <a:lnTo>
                    <a:pt x="848" y="2384"/>
                  </a:lnTo>
                  <a:lnTo>
                    <a:pt x="808" y="2488"/>
                  </a:lnTo>
                  <a:lnTo>
                    <a:pt x="848" y="2608"/>
                  </a:lnTo>
                  <a:lnTo>
                    <a:pt x="880" y="2760"/>
                  </a:lnTo>
                  <a:lnTo>
                    <a:pt x="912" y="2864"/>
                  </a:lnTo>
                  <a:lnTo>
                    <a:pt x="904" y="2952"/>
                  </a:lnTo>
                  <a:lnTo>
                    <a:pt x="808" y="3064"/>
                  </a:lnTo>
                  <a:lnTo>
                    <a:pt x="792" y="3144"/>
                  </a:lnTo>
                  <a:lnTo>
                    <a:pt x="808" y="3248"/>
                  </a:lnTo>
                  <a:lnTo>
                    <a:pt x="672" y="3360"/>
                  </a:lnTo>
                  <a:lnTo>
                    <a:pt x="672" y="3528"/>
                  </a:lnTo>
                  <a:lnTo>
                    <a:pt x="712" y="3736"/>
                  </a:lnTo>
                  <a:lnTo>
                    <a:pt x="624" y="3784"/>
                  </a:lnTo>
                  <a:lnTo>
                    <a:pt x="600" y="3896"/>
                  </a:lnTo>
                  <a:lnTo>
                    <a:pt x="560" y="4032"/>
                  </a:lnTo>
                  <a:lnTo>
                    <a:pt x="544" y="4152"/>
                  </a:lnTo>
                  <a:lnTo>
                    <a:pt x="560" y="4280"/>
                  </a:lnTo>
                  <a:lnTo>
                    <a:pt x="504" y="4336"/>
                  </a:lnTo>
                  <a:lnTo>
                    <a:pt x="488" y="4456"/>
                  </a:lnTo>
                  <a:lnTo>
                    <a:pt x="544" y="4520"/>
                  </a:lnTo>
                  <a:lnTo>
                    <a:pt x="552" y="4616"/>
                  </a:lnTo>
                  <a:lnTo>
                    <a:pt x="503" y="4694"/>
                  </a:lnTo>
                  <a:lnTo>
                    <a:pt x="632" y="4696"/>
                  </a:lnTo>
                  <a:lnTo>
                    <a:pt x="544" y="4792"/>
                  </a:lnTo>
                  <a:lnTo>
                    <a:pt x="608" y="4872"/>
                  </a:lnTo>
                  <a:lnTo>
                    <a:pt x="536" y="4912"/>
                  </a:lnTo>
                  <a:lnTo>
                    <a:pt x="528" y="5000"/>
                  </a:lnTo>
                  <a:lnTo>
                    <a:pt x="528" y="5096"/>
                  </a:lnTo>
                  <a:lnTo>
                    <a:pt x="424" y="5272"/>
                  </a:lnTo>
                  <a:lnTo>
                    <a:pt x="424" y="5392"/>
                  </a:lnTo>
                  <a:lnTo>
                    <a:pt x="344" y="5472"/>
                  </a:lnTo>
                  <a:lnTo>
                    <a:pt x="248" y="5568"/>
                  </a:lnTo>
                  <a:lnTo>
                    <a:pt x="280" y="5664"/>
                  </a:lnTo>
                  <a:lnTo>
                    <a:pt x="304" y="5752"/>
                  </a:lnTo>
                  <a:lnTo>
                    <a:pt x="408" y="5752"/>
                  </a:lnTo>
                  <a:lnTo>
                    <a:pt x="424" y="5840"/>
                  </a:lnTo>
                  <a:lnTo>
                    <a:pt x="432" y="5912"/>
                  </a:lnTo>
                  <a:lnTo>
                    <a:pt x="520" y="5968"/>
                  </a:lnTo>
                  <a:lnTo>
                    <a:pt x="664" y="5952"/>
                  </a:lnTo>
                  <a:lnTo>
                    <a:pt x="872" y="6024"/>
                  </a:lnTo>
                  <a:lnTo>
                    <a:pt x="848" y="6256"/>
                  </a:lnTo>
                  <a:lnTo>
                    <a:pt x="816" y="6560"/>
                  </a:lnTo>
                  <a:lnTo>
                    <a:pt x="680" y="6488"/>
                  </a:lnTo>
                  <a:lnTo>
                    <a:pt x="544" y="6400"/>
                  </a:lnTo>
                  <a:lnTo>
                    <a:pt x="472" y="6320"/>
                  </a:lnTo>
                  <a:lnTo>
                    <a:pt x="296" y="6272"/>
                  </a:lnTo>
                  <a:lnTo>
                    <a:pt x="224" y="6128"/>
                  </a:lnTo>
                  <a:lnTo>
                    <a:pt x="120" y="5968"/>
                  </a:lnTo>
                  <a:lnTo>
                    <a:pt x="80" y="5848"/>
                  </a:lnTo>
                  <a:lnTo>
                    <a:pt x="80" y="5752"/>
                  </a:lnTo>
                  <a:lnTo>
                    <a:pt x="32" y="5656"/>
                  </a:lnTo>
                  <a:lnTo>
                    <a:pt x="32" y="5504"/>
                  </a:lnTo>
                  <a:lnTo>
                    <a:pt x="56" y="5336"/>
                  </a:lnTo>
                  <a:lnTo>
                    <a:pt x="136" y="5248"/>
                  </a:lnTo>
                  <a:lnTo>
                    <a:pt x="224" y="5136"/>
                  </a:lnTo>
                  <a:lnTo>
                    <a:pt x="120" y="5120"/>
                  </a:lnTo>
                  <a:lnTo>
                    <a:pt x="0" y="5136"/>
                  </a:lnTo>
                  <a:lnTo>
                    <a:pt x="88" y="4992"/>
                  </a:lnTo>
                  <a:lnTo>
                    <a:pt x="112" y="4872"/>
                  </a:lnTo>
                  <a:lnTo>
                    <a:pt x="232" y="4848"/>
                  </a:lnTo>
                  <a:lnTo>
                    <a:pt x="224" y="4936"/>
                  </a:lnTo>
                  <a:lnTo>
                    <a:pt x="272" y="5008"/>
                  </a:lnTo>
                  <a:lnTo>
                    <a:pt x="296" y="4864"/>
                  </a:lnTo>
                  <a:lnTo>
                    <a:pt x="328" y="4688"/>
                  </a:lnTo>
                  <a:lnTo>
                    <a:pt x="368" y="4568"/>
                  </a:lnTo>
                  <a:lnTo>
                    <a:pt x="384" y="4472"/>
                  </a:lnTo>
                  <a:lnTo>
                    <a:pt x="408" y="4368"/>
                  </a:lnTo>
                  <a:lnTo>
                    <a:pt x="424" y="4272"/>
                  </a:lnTo>
                  <a:lnTo>
                    <a:pt x="328" y="4288"/>
                  </a:lnTo>
                  <a:lnTo>
                    <a:pt x="296" y="4376"/>
                  </a:lnTo>
                  <a:lnTo>
                    <a:pt x="320" y="4472"/>
                  </a:lnTo>
                  <a:lnTo>
                    <a:pt x="192" y="4528"/>
                  </a:lnTo>
                  <a:lnTo>
                    <a:pt x="184" y="4376"/>
                  </a:lnTo>
                  <a:lnTo>
                    <a:pt x="264" y="4232"/>
                  </a:lnTo>
                  <a:lnTo>
                    <a:pt x="240" y="4088"/>
                  </a:lnTo>
                  <a:lnTo>
                    <a:pt x="280" y="3936"/>
                  </a:lnTo>
                  <a:lnTo>
                    <a:pt x="336" y="3816"/>
                  </a:lnTo>
                  <a:lnTo>
                    <a:pt x="312" y="3624"/>
                  </a:lnTo>
                  <a:lnTo>
                    <a:pt x="288" y="3480"/>
                  </a:lnTo>
                  <a:lnTo>
                    <a:pt x="368" y="3464"/>
                  </a:lnTo>
                  <a:lnTo>
                    <a:pt x="400" y="3360"/>
                  </a:lnTo>
                  <a:lnTo>
                    <a:pt x="448" y="3232"/>
                  </a:lnTo>
                  <a:lnTo>
                    <a:pt x="528" y="3112"/>
                  </a:lnTo>
                  <a:lnTo>
                    <a:pt x="600" y="2944"/>
                  </a:lnTo>
                  <a:lnTo>
                    <a:pt x="616" y="2808"/>
                  </a:lnTo>
                  <a:lnTo>
                    <a:pt x="640" y="2648"/>
                  </a:lnTo>
                  <a:lnTo>
                    <a:pt x="632" y="2496"/>
                  </a:lnTo>
                  <a:lnTo>
                    <a:pt x="632" y="2304"/>
                  </a:lnTo>
                  <a:lnTo>
                    <a:pt x="688" y="2192"/>
                  </a:lnTo>
                  <a:lnTo>
                    <a:pt x="672" y="2120"/>
                  </a:lnTo>
                  <a:lnTo>
                    <a:pt x="704" y="2008"/>
                  </a:lnTo>
                  <a:lnTo>
                    <a:pt x="728" y="1856"/>
                  </a:lnTo>
                  <a:lnTo>
                    <a:pt x="784" y="1712"/>
                  </a:lnTo>
                  <a:lnTo>
                    <a:pt x="832" y="1592"/>
                  </a:lnTo>
                  <a:lnTo>
                    <a:pt x="824" y="1472"/>
                  </a:lnTo>
                  <a:lnTo>
                    <a:pt x="856" y="1376"/>
                  </a:lnTo>
                  <a:lnTo>
                    <a:pt x="848" y="1264"/>
                  </a:lnTo>
                  <a:lnTo>
                    <a:pt x="856" y="1120"/>
                  </a:lnTo>
                  <a:lnTo>
                    <a:pt x="880" y="984"/>
                  </a:lnTo>
                  <a:lnTo>
                    <a:pt x="920" y="872"/>
                  </a:lnTo>
                  <a:lnTo>
                    <a:pt x="952" y="720"/>
                  </a:lnTo>
                  <a:lnTo>
                    <a:pt x="928" y="544"/>
                  </a:lnTo>
                  <a:lnTo>
                    <a:pt x="920" y="376"/>
                  </a:lnTo>
                  <a:lnTo>
                    <a:pt x="928" y="256"/>
                  </a:lnTo>
                  <a:lnTo>
                    <a:pt x="904" y="128"/>
                  </a:lnTo>
                  <a:lnTo>
                    <a:pt x="1016" y="80"/>
                  </a:lnTo>
                  <a:lnTo>
                    <a:pt x="1000" y="0"/>
                  </a:lnTo>
                  <a:lnTo>
                    <a:pt x="1072" y="16"/>
                  </a:lnTo>
                  <a:lnTo>
                    <a:pt x="1128" y="112"/>
                  </a:lnTo>
                  <a:lnTo>
                    <a:pt x="1136" y="168"/>
                  </a:lnTo>
                  <a:lnTo>
                    <a:pt x="1184" y="272"/>
                  </a:lnTo>
                  <a:lnTo>
                    <a:pt x="1224" y="328"/>
                  </a:lnTo>
                  <a:lnTo>
                    <a:pt x="1184" y="408"/>
                  </a:lnTo>
                  <a:lnTo>
                    <a:pt x="1168" y="472"/>
                  </a:lnTo>
                  <a:lnTo>
                    <a:pt x="1208" y="568"/>
                  </a:lnTo>
                  <a:lnTo>
                    <a:pt x="1264" y="640"/>
                  </a:lnTo>
                  <a:lnTo>
                    <a:pt x="1296" y="784"/>
                  </a:lnTo>
                  <a:lnTo>
                    <a:pt x="1320" y="872"/>
                  </a:lnTo>
                  <a:lnTo>
                    <a:pt x="1360" y="960"/>
                  </a:lnTo>
                  <a:lnTo>
                    <a:pt x="1456" y="936"/>
                  </a:lnTo>
                  <a:lnTo>
                    <a:pt x="1424" y="1048"/>
                  </a:lnTo>
                  <a:lnTo>
                    <a:pt x="1416" y="1160"/>
                  </a:lnTo>
                  <a:lnTo>
                    <a:pt x="1296" y="1192"/>
                  </a:lnTo>
                  <a:lnTo>
                    <a:pt x="1224" y="1240"/>
                  </a:lnTo>
                  <a:lnTo>
                    <a:pt x="1192" y="1312"/>
                  </a:lnTo>
                  <a:lnTo>
                    <a:pt x="1200" y="1392"/>
                  </a:lnTo>
                  <a:close/>
                </a:path>
              </a:pathLst>
            </a:custGeom>
            <a:solidFill>
              <a:srgbClr val="D08874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E55EED18-F20D-5210-C785-325E722B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963" y="3678238"/>
              <a:ext cx="668331" cy="755650"/>
            </a:xfrm>
            <a:custGeom>
              <a:avLst/>
              <a:gdLst/>
              <a:ahLst/>
              <a:cxnLst>
                <a:cxn ang="0">
                  <a:pos x="7" y="191"/>
                </a:cxn>
                <a:cxn ang="0">
                  <a:pos x="120" y="572"/>
                </a:cxn>
                <a:cxn ang="0">
                  <a:pos x="139" y="809"/>
                </a:cxn>
                <a:cxn ang="0">
                  <a:pos x="37" y="936"/>
                </a:cxn>
                <a:cxn ang="0">
                  <a:pos x="46" y="1070"/>
                </a:cxn>
                <a:cxn ang="0">
                  <a:pos x="123" y="1175"/>
                </a:cxn>
                <a:cxn ang="0">
                  <a:pos x="0" y="1341"/>
                </a:cxn>
                <a:cxn ang="0">
                  <a:pos x="76" y="1530"/>
                </a:cxn>
                <a:cxn ang="0">
                  <a:pos x="133" y="1692"/>
                </a:cxn>
                <a:cxn ang="0">
                  <a:pos x="133" y="1829"/>
                </a:cxn>
                <a:cxn ang="0">
                  <a:pos x="156" y="1988"/>
                </a:cxn>
                <a:cxn ang="0">
                  <a:pos x="238" y="2174"/>
                </a:cxn>
                <a:cxn ang="0">
                  <a:pos x="310" y="2381"/>
                </a:cxn>
                <a:cxn ang="0">
                  <a:pos x="465" y="2256"/>
                </a:cxn>
                <a:cxn ang="0">
                  <a:pos x="574" y="2183"/>
                </a:cxn>
                <a:cxn ang="0">
                  <a:pos x="750" y="2238"/>
                </a:cxn>
                <a:cxn ang="0">
                  <a:pos x="876" y="2370"/>
                </a:cxn>
                <a:cxn ang="0">
                  <a:pos x="1060" y="2231"/>
                </a:cxn>
                <a:cxn ang="0">
                  <a:pos x="1221" y="2101"/>
                </a:cxn>
                <a:cxn ang="0">
                  <a:pos x="1314" y="1878"/>
                </a:cxn>
                <a:cxn ang="0">
                  <a:pos x="1486" y="1772"/>
                </a:cxn>
                <a:cxn ang="0">
                  <a:pos x="1797" y="1781"/>
                </a:cxn>
                <a:cxn ang="0">
                  <a:pos x="2015" y="1828"/>
                </a:cxn>
                <a:cxn ang="0">
                  <a:pos x="2109" y="1578"/>
                </a:cxn>
                <a:cxn ang="0">
                  <a:pos x="1951" y="1331"/>
                </a:cxn>
                <a:cxn ang="0">
                  <a:pos x="1699" y="1176"/>
                </a:cxn>
                <a:cxn ang="0">
                  <a:pos x="1651" y="822"/>
                </a:cxn>
                <a:cxn ang="0">
                  <a:pos x="1405" y="677"/>
                </a:cxn>
                <a:cxn ang="0">
                  <a:pos x="1150" y="519"/>
                </a:cxn>
                <a:cxn ang="0">
                  <a:pos x="889" y="414"/>
                </a:cxn>
                <a:cxn ang="0">
                  <a:pos x="774" y="149"/>
                </a:cxn>
                <a:cxn ang="0">
                  <a:pos x="684" y="6"/>
                </a:cxn>
                <a:cxn ang="0">
                  <a:pos x="525" y="36"/>
                </a:cxn>
                <a:cxn ang="0">
                  <a:pos x="295" y="158"/>
                </a:cxn>
              </a:cxnLst>
              <a:rect l="0" t="0" r="r" b="b"/>
              <a:pathLst>
                <a:path w="2109" h="2381">
                  <a:moveTo>
                    <a:pt x="172" y="219"/>
                  </a:moveTo>
                  <a:lnTo>
                    <a:pt x="7" y="191"/>
                  </a:lnTo>
                  <a:lnTo>
                    <a:pt x="183" y="476"/>
                  </a:lnTo>
                  <a:lnTo>
                    <a:pt x="120" y="572"/>
                  </a:lnTo>
                  <a:lnTo>
                    <a:pt x="117" y="692"/>
                  </a:lnTo>
                  <a:lnTo>
                    <a:pt x="139" y="809"/>
                  </a:lnTo>
                  <a:lnTo>
                    <a:pt x="75" y="863"/>
                  </a:lnTo>
                  <a:lnTo>
                    <a:pt x="37" y="936"/>
                  </a:lnTo>
                  <a:lnTo>
                    <a:pt x="70" y="993"/>
                  </a:lnTo>
                  <a:lnTo>
                    <a:pt x="46" y="1070"/>
                  </a:lnTo>
                  <a:lnTo>
                    <a:pt x="55" y="1133"/>
                  </a:lnTo>
                  <a:lnTo>
                    <a:pt x="123" y="1175"/>
                  </a:lnTo>
                  <a:lnTo>
                    <a:pt x="51" y="1277"/>
                  </a:lnTo>
                  <a:lnTo>
                    <a:pt x="0" y="1341"/>
                  </a:lnTo>
                  <a:lnTo>
                    <a:pt x="24" y="1442"/>
                  </a:lnTo>
                  <a:lnTo>
                    <a:pt x="76" y="1530"/>
                  </a:lnTo>
                  <a:lnTo>
                    <a:pt x="85" y="1587"/>
                  </a:lnTo>
                  <a:lnTo>
                    <a:pt x="133" y="1692"/>
                  </a:lnTo>
                  <a:lnTo>
                    <a:pt x="174" y="1749"/>
                  </a:lnTo>
                  <a:lnTo>
                    <a:pt x="133" y="1829"/>
                  </a:lnTo>
                  <a:lnTo>
                    <a:pt x="117" y="1896"/>
                  </a:lnTo>
                  <a:lnTo>
                    <a:pt x="156" y="1988"/>
                  </a:lnTo>
                  <a:lnTo>
                    <a:pt x="216" y="2064"/>
                  </a:lnTo>
                  <a:lnTo>
                    <a:pt x="238" y="2174"/>
                  </a:lnTo>
                  <a:lnTo>
                    <a:pt x="268" y="2291"/>
                  </a:lnTo>
                  <a:lnTo>
                    <a:pt x="310" y="2381"/>
                  </a:lnTo>
                  <a:lnTo>
                    <a:pt x="406" y="2358"/>
                  </a:lnTo>
                  <a:lnTo>
                    <a:pt x="465" y="2256"/>
                  </a:lnTo>
                  <a:lnTo>
                    <a:pt x="529" y="2240"/>
                  </a:lnTo>
                  <a:lnTo>
                    <a:pt x="574" y="2183"/>
                  </a:lnTo>
                  <a:lnTo>
                    <a:pt x="634" y="2244"/>
                  </a:lnTo>
                  <a:lnTo>
                    <a:pt x="750" y="2238"/>
                  </a:lnTo>
                  <a:lnTo>
                    <a:pt x="835" y="2282"/>
                  </a:lnTo>
                  <a:lnTo>
                    <a:pt x="876" y="2370"/>
                  </a:lnTo>
                  <a:lnTo>
                    <a:pt x="922" y="2246"/>
                  </a:lnTo>
                  <a:lnTo>
                    <a:pt x="1060" y="2231"/>
                  </a:lnTo>
                  <a:lnTo>
                    <a:pt x="1176" y="2261"/>
                  </a:lnTo>
                  <a:lnTo>
                    <a:pt x="1221" y="2101"/>
                  </a:lnTo>
                  <a:lnTo>
                    <a:pt x="1239" y="1982"/>
                  </a:lnTo>
                  <a:lnTo>
                    <a:pt x="1314" y="1878"/>
                  </a:lnTo>
                  <a:lnTo>
                    <a:pt x="1373" y="1743"/>
                  </a:lnTo>
                  <a:lnTo>
                    <a:pt x="1486" y="1772"/>
                  </a:lnTo>
                  <a:lnTo>
                    <a:pt x="1642" y="1772"/>
                  </a:lnTo>
                  <a:lnTo>
                    <a:pt x="1797" y="1781"/>
                  </a:lnTo>
                  <a:lnTo>
                    <a:pt x="1898" y="1808"/>
                  </a:lnTo>
                  <a:lnTo>
                    <a:pt x="2015" y="1828"/>
                  </a:lnTo>
                  <a:lnTo>
                    <a:pt x="2095" y="1684"/>
                  </a:lnTo>
                  <a:lnTo>
                    <a:pt x="2109" y="1578"/>
                  </a:lnTo>
                  <a:lnTo>
                    <a:pt x="2038" y="1425"/>
                  </a:lnTo>
                  <a:lnTo>
                    <a:pt x="1951" y="1331"/>
                  </a:lnTo>
                  <a:lnTo>
                    <a:pt x="1986" y="1215"/>
                  </a:lnTo>
                  <a:lnTo>
                    <a:pt x="1699" y="1176"/>
                  </a:lnTo>
                  <a:lnTo>
                    <a:pt x="1623" y="989"/>
                  </a:lnTo>
                  <a:lnTo>
                    <a:pt x="1651" y="822"/>
                  </a:lnTo>
                  <a:lnTo>
                    <a:pt x="1569" y="702"/>
                  </a:lnTo>
                  <a:lnTo>
                    <a:pt x="1405" y="677"/>
                  </a:lnTo>
                  <a:lnTo>
                    <a:pt x="1308" y="605"/>
                  </a:lnTo>
                  <a:lnTo>
                    <a:pt x="1150" y="519"/>
                  </a:lnTo>
                  <a:lnTo>
                    <a:pt x="1015" y="503"/>
                  </a:lnTo>
                  <a:lnTo>
                    <a:pt x="889" y="414"/>
                  </a:lnTo>
                  <a:lnTo>
                    <a:pt x="781" y="299"/>
                  </a:lnTo>
                  <a:lnTo>
                    <a:pt x="774" y="149"/>
                  </a:lnTo>
                  <a:lnTo>
                    <a:pt x="772" y="0"/>
                  </a:lnTo>
                  <a:lnTo>
                    <a:pt x="684" y="6"/>
                  </a:lnTo>
                  <a:lnTo>
                    <a:pt x="618" y="18"/>
                  </a:lnTo>
                  <a:lnTo>
                    <a:pt x="525" y="36"/>
                  </a:lnTo>
                  <a:lnTo>
                    <a:pt x="412" y="99"/>
                  </a:lnTo>
                  <a:lnTo>
                    <a:pt x="295" y="158"/>
                  </a:lnTo>
                  <a:lnTo>
                    <a:pt x="172" y="219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636C5362-1EA7-4360-C3C4-485990AEB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658" y="4857750"/>
              <a:ext cx="261935" cy="280987"/>
            </a:xfrm>
            <a:custGeom>
              <a:avLst/>
              <a:gdLst/>
              <a:ahLst/>
              <a:cxnLst>
                <a:cxn ang="0">
                  <a:pos x="761" y="801"/>
                </a:cxn>
                <a:cxn ang="0">
                  <a:pos x="654" y="863"/>
                </a:cxn>
                <a:cxn ang="0">
                  <a:pos x="576" y="882"/>
                </a:cxn>
                <a:cxn ang="0">
                  <a:pos x="488" y="853"/>
                </a:cxn>
                <a:cxn ang="0">
                  <a:pos x="424" y="877"/>
                </a:cxn>
                <a:cxn ang="0">
                  <a:pos x="331" y="887"/>
                </a:cxn>
                <a:cxn ang="0">
                  <a:pos x="267" y="820"/>
                </a:cxn>
                <a:cxn ang="0">
                  <a:pos x="204" y="801"/>
                </a:cxn>
                <a:cxn ang="0">
                  <a:pos x="140" y="820"/>
                </a:cxn>
                <a:cxn ang="0">
                  <a:pos x="75" y="780"/>
                </a:cxn>
                <a:cxn ang="0">
                  <a:pos x="6" y="681"/>
                </a:cxn>
                <a:cxn ang="0">
                  <a:pos x="0" y="612"/>
                </a:cxn>
                <a:cxn ang="0">
                  <a:pos x="45" y="524"/>
                </a:cxn>
                <a:cxn ang="0">
                  <a:pos x="59" y="426"/>
                </a:cxn>
                <a:cxn ang="0">
                  <a:pos x="99" y="282"/>
                </a:cxn>
                <a:cxn ang="0">
                  <a:pos x="147" y="171"/>
                </a:cxn>
                <a:cxn ang="0">
                  <a:pos x="168" y="56"/>
                </a:cxn>
                <a:cxn ang="0">
                  <a:pos x="240" y="35"/>
                </a:cxn>
                <a:cxn ang="0">
                  <a:pos x="333" y="0"/>
                </a:cxn>
                <a:cxn ang="0">
                  <a:pos x="444" y="117"/>
                </a:cxn>
                <a:cxn ang="0">
                  <a:pos x="447" y="180"/>
                </a:cxn>
                <a:cxn ang="0">
                  <a:pos x="531" y="134"/>
                </a:cxn>
                <a:cxn ang="0">
                  <a:pos x="605" y="248"/>
                </a:cxn>
                <a:cxn ang="0">
                  <a:pos x="731" y="347"/>
                </a:cxn>
                <a:cxn ang="0">
                  <a:pos x="827" y="440"/>
                </a:cxn>
                <a:cxn ang="0">
                  <a:pos x="804" y="585"/>
                </a:cxn>
                <a:cxn ang="0">
                  <a:pos x="791" y="669"/>
                </a:cxn>
                <a:cxn ang="0">
                  <a:pos x="801" y="709"/>
                </a:cxn>
                <a:cxn ang="0">
                  <a:pos x="761" y="801"/>
                </a:cxn>
              </a:cxnLst>
              <a:rect l="0" t="0" r="r" b="b"/>
              <a:pathLst>
                <a:path w="827" h="887">
                  <a:moveTo>
                    <a:pt x="761" y="801"/>
                  </a:moveTo>
                  <a:lnTo>
                    <a:pt x="654" y="863"/>
                  </a:lnTo>
                  <a:lnTo>
                    <a:pt x="576" y="882"/>
                  </a:lnTo>
                  <a:lnTo>
                    <a:pt x="488" y="853"/>
                  </a:lnTo>
                  <a:lnTo>
                    <a:pt x="424" y="877"/>
                  </a:lnTo>
                  <a:lnTo>
                    <a:pt x="331" y="887"/>
                  </a:lnTo>
                  <a:lnTo>
                    <a:pt x="267" y="820"/>
                  </a:lnTo>
                  <a:lnTo>
                    <a:pt x="204" y="801"/>
                  </a:lnTo>
                  <a:lnTo>
                    <a:pt x="140" y="820"/>
                  </a:lnTo>
                  <a:lnTo>
                    <a:pt x="75" y="780"/>
                  </a:lnTo>
                  <a:lnTo>
                    <a:pt x="6" y="681"/>
                  </a:lnTo>
                  <a:lnTo>
                    <a:pt x="0" y="612"/>
                  </a:lnTo>
                  <a:lnTo>
                    <a:pt x="45" y="524"/>
                  </a:lnTo>
                  <a:lnTo>
                    <a:pt x="59" y="426"/>
                  </a:lnTo>
                  <a:lnTo>
                    <a:pt x="99" y="282"/>
                  </a:lnTo>
                  <a:lnTo>
                    <a:pt x="147" y="171"/>
                  </a:lnTo>
                  <a:lnTo>
                    <a:pt x="168" y="56"/>
                  </a:lnTo>
                  <a:lnTo>
                    <a:pt x="240" y="35"/>
                  </a:lnTo>
                  <a:lnTo>
                    <a:pt x="333" y="0"/>
                  </a:lnTo>
                  <a:lnTo>
                    <a:pt x="444" y="117"/>
                  </a:lnTo>
                  <a:lnTo>
                    <a:pt x="447" y="180"/>
                  </a:lnTo>
                  <a:lnTo>
                    <a:pt x="531" y="134"/>
                  </a:lnTo>
                  <a:lnTo>
                    <a:pt x="605" y="248"/>
                  </a:lnTo>
                  <a:lnTo>
                    <a:pt x="731" y="347"/>
                  </a:lnTo>
                  <a:lnTo>
                    <a:pt x="827" y="440"/>
                  </a:lnTo>
                  <a:lnTo>
                    <a:pt x="804" y="585"/>
                  </a:lnTo>
                  <a:lnTo>
                    <a:pt x="791" y="669"/>
                  </a:lnTo>
                  <a:lnTo>
                    <a:pt x="801" y="709"/>
                  </a:lnTo>
                  <a:lnTo>
                    <a:pt x="761" y="801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D3E4D2B1-AD77-88A2-E3A8-EEBED475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710" y="6002337"/>
              <a:ext cx="76199" cy="57150"/>
            </a:xfrm>
            <a:custGeom>
              <a:avLst/>
              <a:gdLst/>
              <a:ahLst/>
              <a:cxnLst>
                <a:cxn ang="0">
                  <a:pos x="294" y="90"/>
                </a:cxn>
                <a:cxn ang="0">
                  <a:pos x="246" y="24"/>
                </a:cxn>
                <a:cxn ang="0">
                  <a:pos x="186" y="54"/>
                </a:cxn>
                <a:cxn ang="0">
                  <a:pos x="158" y="0"/>
                </a:cxn>
                <a:cxn ang="0">
                  <a:pos x="114" y="48"/>
                </a:cxn>
                <a:cxn ang="0">
                  <a:pos x="102" y="108"/>
                </a:cxn>
                <a:cxn ang="0">
                  <a:pos x="22" y="136"/>
                </a:cxn>
                <a:cxn ang="0">
                  <a:pos x="0" y="210"/>
                </a:cxn>
                <a:cxn ang="0">
                  <a:pos x="68" y="226"/>
                </a:cxn>
                <a:cxn ang="0">
                  <a:pos x="96" y="162"/>
                </a:cxn>
                <a:cxn ang="0">
                  <a:pos x="158" y="136"/>
                </a:cxn>
                <a:cxn ang="0">
                  <a:pos x="216" y="102"/>
                </a:cxn>
                <a:cxn ang="0">
                  <a:pos x="294" y="90"/>
                </a:cxn>
              </a:cxnLst>
              <a:rect l="0" t="0" r="r" b="b"/>
              <a:pathLst>
                <a:path w="294" h="226">
                  <a:moveTo>
                    <a:pt x="294" y="90"/>
                  </a:moveTo>
                  <a:lnTo>
                    <a:pt x="246" y="24"/>
                  </a:lnTo>
                  <a:lnTo>
                    <a:pt x="186" y="54"/>
                  </a:lnTo>
                  <a:lnTo>
                    <a:pt x="158" y="0"/>
                  </a:lnTo>
                  <a:lnTo>
                    <a:pt x="114" y="48"/>
                  </a:lnTo>
                  <a:lnTo>
                    <a:pt x="102" y="108"/>
                  </a:lnTo>
                  <a:lnTo>
                    <a:pt x="22" y="136"/>
                  </a:lnTo>
                  <a:lnTo>
                    <a:pt x="0" y="210"/>
                  </a:lnTo>
                  <a:lnTo>
                    <a:pt x="68" y="226"/>
                  </a:lnTo>
                  <a:lnTo>
                    <a:pt x="96" y="162"/>
                  </a:lnTo>
                  <a:lnTo>
                    <a:pt x="158" y="136"/>
                  </a:lnTo>
                  <a:lnTo>
                    <a:pt x="216" y="102"/>
                  </a:lnTo>
                  <a:lnTo>
                    <a:pt x="294" y="9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2B4FA5FA-833D-600D-0352-CEEF0C77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261" y="6011862"/>
              <a:ext cx="61912" cy="412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2" y="156"/>
                </a:cxn>
                <a:cxn ang="0">
                  <a:pos x="101" y="141"/>
                </a:cxn>
                <a:cxn ang="0">
                  <a:pos x="140" y="80"/>
                </a:cxn>
                <a:cxn ang="0">
                  <a:pos x="238" y="5"/>
                </a:cxn>
                <a:cxn ang="0">
                  <a:pos x="184" y="0"/>
                </a:cxn>
                <a:cxn ang="0">
                  <a:pos x="144" y="20"/>
                </a:cxn>
                <a:cxn ang="0">
                  <a:pos x="100" y="28"/>
                </a:cxn>
                <a:cxn ang="0">
                  <a:pos x="116" y="56"/>
                </a:cxn>
                <a:cxn ang="0">
                  <a:pos x="60" y="108"/>
                </a:cxn>
                <a:cxn ang="0">
                  <a:pos x="0" y="128"/>
                </a:cxn>
              </a:cxnLst>
              <a:rect l="0" t="0" r="r" b="b"/>
              <a:pathLst>
                <a:path w="238" h="156">
                  <a:moveTo>
                    <a:pt x="0" y="128"/>
                  </a:moveTo>
                  <a:lnTo>
                    <a:pt x="12" y="156"/>
                  </a:lnTo>
                  <a:lnTo>
                    <a:pt x="101" y="141"/>
                  </a:lnTo>
                  <a:lnTo>
                    <a:pt x="140" y="80"/>
                  </a:lnTo>
                  <a:lnTo>
                    <a:pt x="238" y="5"/>
                  </a:lnTo>
                  <a:lnTo>
                    <a:pt x="184" y="0"/>
                  </a:lnTo>
                  <a:lnTo>
                    <a:pt x="144" y="20"/>
                  </a:lnTo>
                  <a:lnTo>
                    <a:pt x="100" y="28"/>
                  </a:lnTo>
                  <a:lnTo>
                    <a:pt x="116" y="56"/>
                  </a:lnTo>
                  <a:lnTo>
                    <a:pt x="60" y="108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9D214701-1F2F-9A55-FBF5-460891C3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6221412"/>
              <a:ext cx="60324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33"/>
                </a:cxn>
                <a:cxn ang="0">
                  <a:pos x="115" y="67"/>
                </a:cxn>
                <a:cxn ang="0">
                  <a:pos x="168" y="134"/>
                </a:cxn>
                <a:cxn ang="0">
                  <a:pos x="197" y="225"/>
                </a:cxn>
                <a:cxn ang="0">
                  <a:pos x="235" y="220"/>
                </a:cxn>
                <a:cxn ang="0">
                  <a:pos x="235" y="144"/>
                </a:cxn>
                <a:cxn ang="0">
                  <a:pos x="216" y="91"/>
                </a:cxn>
                <a:cxn ang="0">
                  <a:pos x="173" y="48"/>
                </a:cxn>
                <a:cxn ang="0">
                  <a:pos x="120" y="24"/>
                </a:cxn>
                <a:cxn ang="0">
                  <a:pos x="58" y="0"/>
                </a:cxn>
                <a:cxn ang="0">
                  <a:pos x="0" y="0"/>
                </a:cxn>
              </a:cxnLst>
              <a:rect l="0" t="0" r="r" b="b"/>
              <a:pathLst>
                <a:path w="235" h="225">
                  <a:moveTo>
                    <a:pt x="0" y="0"/>
                  </a:moveTo>
                  <a:lnTo>
                    <a:pt x="63" y="33"/>
                  </a:lnTo>
                  <a:lnTo>
                    <a:pt x="115" y="67"/>
                  </a:lnTo>
                  <a:lnTo>
                    <a:pt x="168" y="134"/>
                  </a:lnTo>
                  <a:lnTo>
                    <a:pt x="197" y="225"/>
                  </a:lnTo>
                  <a:lnTo>
                    <a:pt x="235" y="220"/>
                  </a:lnTo>
                  <a:lnTo>
                    <a:pt x="235" y="144"/>
                  </a:lnTo>
                  <a:lnTo>
                    <a:pt x="216" y="91"/>
                  </a:lnTo>
                  <a:lnTo>
                    <a:pt x="173" y="48"/>
                  </a:lnTo>
                  <a:lnTo>
                    <a:pt x="120" y="24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3C76F7AA-1F55-BB0F-61EC-67A02801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349" y="5502275"/>
              <a:ext cx="34925" cy="46037"/>
            </a:xfrm>
            <a:custGeom>
              <a:avLst/>
              <a:gdLst/>
              <a:ahLst/>
              <a:cxnLst>
                <a:cxn ang="0">
                  <a:pos x="48" y="142"/>
                </a:cxn>
                <a:cxn ang="0">
                  <a:pos x="96" y="136"/>
                </a:cxn>
                <a:cxn ang="0">
                  <a:pos x="114" y="88"/>
                </a:cxn>
                <a:cxn ang="0">
                  <a:pos x="111" y="43"/>
                </a:cxn>
                <a:cxn ang="0">
                  <a:pos x="96" y="0"/>
                </a:cxn>
                <a:cxn ang="0">
                  <a:pos x="27" y="28"/>
                </a:cxn>
                <a:cxn ang="0">
                  <a:pos x="15" y="73"/>
                </a:cxn>
                <a:cxn ang="0">
                  <a:pos x="0" y="121"/>
                </a:cxn>
                <a:cxn ang="0">
                  <a:pos x="5" y="136"/>
                </a:cxn>
                <a:cxn ang="0">
                  <a:pos x="48" y="142"/>
                </a:cxn>
              </a:cxnLst>
              <a:rect l="0" t="0" r="r" b="b"/>
              <a:pathLst>
                <a:path w="114" h="142">
                  <a:moveTo>
                    <a:pt x="48" y="142"/>
                  </a:moveTo>
                  <a:lnTo>
                    <a:pt x="96" y="136"/>
                  </a:lnTo>
                  <a:lnTo>
                    <a:pt x="114" y="88"/>
                  </a:lnTo>
                  <a:lnTo>
                    <a:pt x="111" y="43"/>
                  </a:lnTo>
                  <a:lnTo>
                    <a:pt x="96" y="0"/>
                  </a:lnTo>
                  <a:lnTo>
                    <a:pt x="27" y="28"/>
                  </a:lnTo>
                  <a:lnTo>
                    <a:pt x="15" y="73"/>
                  </a:lnTo>
                  <a:lnTo>
                    <a:pt x="0" y="121"/>
                  </a:lnTo>
                  <a:lnTo>
                    <a:pt x="5" y="136"/>
                  </a:lnTo>
                  <a:lnTo>
                    <a:pt x="48" y="142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1E3FF951-DD12-AD51-62B2-7C3CF94C8F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6756" y="1654176"/>
              <a:ext cx="31750" cy="19050"/>
            </a:xfrm>
            <a:custGeom>
              <a:avLst/>
              <a:gdLst/>
              <a:ahLst/>
              <a:cxnLst>
                <a:cxn ang="0">
                  <a:pos x="34" y="38"/>
                </a:cxn>
                <a:cxn ang="0">
                  <a:pos x="3" y="33"/>
                </a:cxn>
                <a:cxn ang="0">
                  <a:pos x="0" y="26"/>
                </a:cxn>
                <a:cxn ang="0">
                  <a:pos x="1" y="11"/>
                </a:cxn>
                <a:cxn ang="0">
                  <a:pos x="13" y="0"/>
                </a:cxn>
                <a:cxn ang="0">
                  <a:pos x="33" y="8"/>
                </a:cxn>
                <a:cxn ang="0">
                  <a:pos x="49" y="20"/>
                </a:cxn>
                <a:cxn ang="0">
                  <a:pos x="66" y="36"/>
                </a:cxn>
                <a:cxn ang="0">
                  <a:pos x="34" y="38"/>
                </a:cxn>
              </a:cxnLst>
              <a:rect l="0" t="0" r="r" b="b"/>
              <a:pathLst>
                <a:path w="66" h="38">
                  <a:moveTo>
                    <a:pt x="34" y="38"/>
                  </a:moveTo>
                  <a:lnTo>
                    <a:pt x="3" y="33"/>
                  </a:lnTo>
                  <a:lnTo>
                    <a:pt x="0" y="26"/>
                  </a:lnTo>
                  <a:lnTo>
                    <a:pt x="1" y="11"/>
                  </a:lnTo>
                  <a:lnTo>
                    <a:pt x="13" y="0"/>
                  </a:lnTo>
                  <a:lnTo>
                    <a:pt x="33" y="8"/>
                  </a:lnTo>
                  <a:lnTo>
                    <a:pt x="49" y="20"/>
                  </a:lnTo>
                  <a:lnTo>
                    <a:pt x="66" y="36"/>
                  </a:lnTo>
                  <a:lnTo>
                    <a:pt x="34" y="38"/>
                  </a:ln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3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598999" y="372386"/>
            <a:ext cx="6425846" cy="766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RIESGO </a:t>
            </a:r>
            <a:r>
              <a:rPr lang="en" dirty="0">
                <a:solidFill>
                  <a:schemeClr val="accent1"/>
                </a:solidFill>
              </a:rPr>
              <a:t>POLÍTICO/ECONÓMICO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Political Risk Insurance | Quartz Insurance Brokers">
            <a:extLst>
              <a:ext uri="{FF2B5EF4-FFF2-40B4-BE49-F238E27FC236}">
                <a16:creationId xmlns:a16="http://schemas.microsoft.com/office/drawing/2014/main" id="{7A465A0C-1F15-CB1A-8A06-1FEB9D6F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9" b="99827" l="2148" r="94434">
                        <a14:foregroundMark x1="10156" y1="87002" x2="11914" y2="70884"/>
                        <a14:foregroundMark x1="11914" y1="70884" x2="18848" y2="62565"/>
                        <a14:foregroundMark x1="18848" y1="62565" x2="33594" y2="57712"/>
                        <a14:foregroundMark x1="33594" y1="57712" x2="33594" y2="57712"/>
                        <a14:foregroundMark x1="15625" y1="57366" x2="9961" y2="65858"/>
                        <a14:foregroundMark x1="9961" y1="65858" x2="8789" y2="76256"/>
                        <a14:foregroundMark x1="8789" y1="76256" x2="9863" y2="90295"/>
                        <a14:foregroundMark x1="9863" y1="90295" x2="11230" y2="93414"/>
                        <a14:foregroundMark x1="6543" y1="75737" x2="5762" y2="87868"/>
                        <a14:foregroundMark x1="5762" y1="87868" x2="7813" y2="94627"/>
                        <a14:foregroundMark x1="27832" y1="55286" x2="28906" y2="41248"/>
                        <a14:foregroundMark x1="28906" y1="41248" x2="33203" y2="29983"/>
                        <a14:foregroundMark x1="33203" y1="29983" x2="39453" y2="23397"/>
                        <a14:foregroundMark x1="39453" y1="23397" x2="51074" y2="21490"/>
                        <a14:foregroundMark x1="51074" y1="21490" x2="58301" y2="29636"/>
                        <a14:foregroundMark x1="58301" y1="29636" x2="62305" y2="42461"/>
                        <a14:foregroundMark x1="62305" y1="42461" x2="62402" y2="44367"/>
                        <a14:foregroundMark x1="29102" y1="40381" x2="31836" y2="29463"/>
                        <a14:foregroundMark x1="31836" y1="29463" x2="42188" y2="18024"/>
                        <a14:foregroundMark x1="42188" y1="18024" x2="50488" y2="16118"/>
                        <a14:foregroundMark x1="50488" y1="16118" x2="56641" y2="16811"/>
                        <a14:foregroundMark x1="56641" y1="16811" x2="64941" y2="32236"/>
                        <a14:foregroundMark x1="64941" y1="32236" x2="65234" y2="36568"/>
                        <a14:foregroundMark x1="74316" y1="42114" x2="82910" y2="89601"/>
                        <a14:foregroundMark x1="82910" y1="89601" x2="82910" y2="89255"/>
                        <a14:foregroundMark x1="67578" y1="48180" x2="71875" y2="83362"/>
                        <a14:foregroundMark x1="75684" y1="37435" x2="79102" y2="45407"/>
                        <a14:foregroundMark x1="79102" y1="45407" x2="79102" y2="53899"/>
                        <a14:foregroundMark x1="75977" y1="37955" x2="80762" y2="41768"/>
                        <a14:foregroundMark x1="80762" y1="41768" x2="81348" y2="45407"/>
                        <a14:foregroundMark x1="82910" y1="61352" x2="88184" y2="79549"/>
                        <a14:foregroundMark x1="88184" y1="79549" x2="88281" y2="89601"/>
                        <a14:foregroundMark x1="88281" y1="89601" x2="88281" y2="89601"/>
                        <a14:foregroundMark x1="84570" y1="65511" x2="91406" y2="76776"/>
                        <a14:foregroundMark x1="91406" y1="76776" x2="92188" y2="93068"/>
                        <a14:foregroundMark x1="17285" y1="78683" x2="53125" y2="77123"/>
                        <a14:foregroundMark x1="53125" y1="77123" x2="63086" y2="79203"/>
                        <a14:foregroundMark x1="17969" y1="53899" x2="17969" y2="60139"/>
                        <a14:foregroundMark x1="12891" y1="87868" x2="51953" y2="88042"/>
                        <a14:foregroundMark x1="15234" y1="75217" x2="15234" y2="87175"/>
                        <a14:foregroundMark x1="6738" y1="95147" x2="57324" y2="95321"/>
                        <a14:foregroundMark x1="57324" y1="95321" x2="62207" y2="95147"/>
                        <a14:foregroundMark x1="93945" y1="82842" x2="95117" y2="91854"/>
                        <a14:foregroundMark x1="95117" y1="91854" x2="94434" y2="81282"/>
                        <a14:foregroundMark x1="94434" y1="81282" x2="94141" y2="80763"/>
                        <a14:foregroundMark x1="36230" y1="65685" x2="43555" y2="64991"/>
                        <a14:foregroundMark x1="43555" y1="64991" x2="43750" y2="64991"/>
                        <a14:foregroundMark x1="67969" y1="63432" x2="67383" y2="84749"/>
                        <a14:foregroundMark x1="43164" y1="9359" x2="43164" y2="9359"/>
                        <a14:foregroundMark x1="73340" y1="55633" x2="73340" y2="76256"/>
                        <a14:foregroundMark x1="31738" y1="30156" x2="35645" y2="22184"/>
                        <a14:foregroundMark x1="35645" y1="22184" x2="42480" y2="16811"/>
                        <a14:foregroundMark x1="31152" y1="31889" x2="35059" y2="24610"/>
                        <a14:foregroundMark x1="35059" y1="24610" x2="41504" y2="19064"/>
                        <a14:foregroundMark x1="41504" y1="19064" x2="42578" y2="18718"/>
                        <a14:foregroundMark x1="30469" y1="25997" x2="30469" y2="25997"/>
                        <a14:foregroundMark x1="31738" y1="26343" x2="12598" y2="25477"/>
                        <a14:foregroundMark x1="17188" y1="53380" x2="11426" y2="56672"/>
                        <a14:foregroundMark x1="11426" y1="56672" x2="7227" y2="67938"/>
                        <a14:foregroundMark x1="7227" y1="67938" x2="5762" y2="81456"/>
                        <a14:foregroundMark x1="65625" y1="87522" x2="73438" y2="89255"/>
                        <a14:foregroundMark x1="73438" y1="89255" x2="79883" y2="80763"/>
                        <a14:foregroundMark x1="79883" y1="80763" x2="79785" y2="70884"/>
                        <a14:foregroundMark x1="79785" y1="70884" x2="73340" y2="75043"/>
                        <a14:foregroundMark x1="73340" y1="75043" x2="75391" y2="91681"/>
                        <a14:foregroundMark x1="75391" y1="91681" x2="81055" y2="92894"/>
                        <a14:foregroundMark x1="81055" y1="92894" x2="81055" y2="92721"/>
                        <a14:foregroundMark x1="80859" y1="66205" x2="87891" y2="67418"/>
                        <a14:foregroundMark x1="87891" y1="67418" x2="92871" y2="91508"/>
                        <a14:foregroundMark x1="92871" y1="91508" x2="92676" y2="99827"/>
                        <a14:foregroundMark x1="61230" y1="17504" x2="77734" y2="17851"/>
                        <a14:foregroundMark x1="8691" y1="22877" x2="6055" y2="23917"/>
                        <a14:foregroundMark x1="2246" y1="25997" x2="2148" y2="27210"/>
                        <a14:foregroundMark x1="78613" y1="16291" x2="81250" y2="17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79" y="1496785"/>
            <a:ext cx="4293835" cy="25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380865" y="1139209"/>
            <a:ext cx="4555161" cy="3207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dirty="0"/>
              <a:t>El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riesgo político </a:t>
            </a:r>
            <a:r>
              <a:rPr lang="es-ES_tradnl" dirty="0"/>
              <a:t>sigue siendo un factor clave para las reaseguradoras domiciliadas en la región, que se ven presionadas por los requisitos de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inversión en activos soberanos </a:t>
            </a:r>
            <a:r>
              <a:rPr lang="es-ES_tradnl" dirty="0"/>
              <a:t>con una calidad crediticia en deterioro.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dirty="0"/>
              <a:t>Adicionalmente, existen restricciones en algunos mercados que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limitan el libre movimiento de capitales </a:t>
            </a:r>
            <a:r>
              <a:rPr lang="es-ES_tradnl" dirty="0"/>
              <a:t>o dividendos.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La escasez de D</a:t>
            </a:r>
            <a:r>
              <a:rPr lang="es-BO" sz="1600" b="1" dirty="0" err="1">
                <a:solidFill>
                  <a:schemeClr val="accent5">
                    <a:lumMod val="75000"/>
                  </a:schemeClr>
                </a:solidFill>
              </a:rPr>
              <a:t>ólares</a:t>
            </a:r>
            <a:r>
              <a:rPr lang="es-BO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BO" dirty="0"/>
              <a:t>amenaza a capacidad de pago a las reaseguradoras en algunos mercados y por ende la continuidad de las coberturas de reaseguro.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14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title" idx="8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91" name="Google Shape;391;p38"/>
          <p:cNvSpPr txBox="1">
            <a:spLocks noGrp="1"/>
          </p:cNvSpPr>
          <p:nvPr>
            <p:ph type="title" idx="2"/>
          </p:nvPr>
        </p:nvSpPr>
        <p:spPr>
          <a:xfrm>
            <a:off x="1535863" y="1352896"/>
            <a:ext cx="5819111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r>
              <a:rPr lang="es-ES_tradnl" dirty="0"/>
              <a:t>Información estadística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8E71C4-E985-6E23-6EB2-D076320D0796}"/>
              </a:ext>
            </a:extLst>
          </p:cNvPr>
          <p:cNvSpPr>
            <a:spLocks noChangeAspect="1"/>
          </p:cNvSpPr>
          <p:nvPr/>
        </p:nvSpPr>
        <p:spPr>
          <a:xfrm>
            <a:off x="1002107" y="1345323"/>
            <a:ext cx="468000" cy="46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2ED14-941D-FFF1-3F20-DBA815123EFF}"/>
              </a:ext>
            </a:extLst>
          </p:cNvPr>
          <p:cNvSpPr>
            <a:spLocks noChangeAspect="1"/>
          </p:cNvSpPr>
          <p:nvPr/>
        </p:nvSpPr>
        <p:spPr>
          <a:xfrm>
            <a:off x="1002107" y="2046919"/>
            <a:ext cx="468000" cy="46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9D11C0-A271-3FE9-E37B-CA1A49ADF38A}"/>
              </a:ext>
            </a:extLst>
          </p:cNvPr>
          <p:cNvSpPr>
            <a:spLocks noChangeAspect="1"/>
          </p:cNvSpPr>
          <p:nvPr/>
        </p:nvSpPr>
        <p:spPr>
          <a:xfrm>
            <a:off x="1002107" y="2748514"/>
            <a:ext cx="468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5036F3-DDF8-E6B3-4CFA-0131FAFC2D2E}"/>
              </a:ext>
            </a:extLst>
          </p:cNvPr>
          <p:cNvSpPr>
            <a:spLocks noChangeAspect="1"/>
          </p:cNvSpPr>
          <p:nvPr/>
        </p:nvSpPr>
        <p:spPr>
          <a:xfrm>
            <a:off x="1002107" y="3450109"/>
            <a:ext cx="4680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00595C-2C23-5E57-114D-2F919FADFC67}"/>
              </a:ext>
            </a:extLst>
          </p:cNvPr>
          <p:cNvSpPr>
            <a:spLocks noChangeAspect="1"/>
          </p:cNvSpPr>
          <p:nvPr/>
        </p:nvSpPr>
        <p:spPr>
          <a:xfrm>
            <a:off x="1002107" y="4151705"/>
            <a:ext cx="468000" cy="46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A6E164-E028-EF48-C900-A2CA75C97B39}"/>
              </a:ext>
            </a:extLst>
          </p:cNvPr>
          <p:cNvSpPr txBox="1"/>
          <p:nvPr/>
        </p:nvSpPr>
        <p:spPr>
          <a:xfrm>
            <a:off x="1021782" y="128430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32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0112BE-22B3-54D7-5699-F3F9BFDBDFC3}"/>
              </a:ext>
            </a:extLst>
          </p:cNvPr>
          <p:cNvSpPr txBox="1"/>
          <p:nvPr/>
        </p:nvSpPr>
        <p:spPr>
          <a:xfrm>
            <a:off x="1018740" y="198757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32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4B2D7-3168-F17E-C3B0-55CA812DC00C}"/>
              </a:ext>
            </a:extLst>
          </p:cNvPr>
          <p:cNvSpPr txBox="1"/>
          <p:nvPr/>
        </p:nvSpPr>
        <p:spPr>
          <a:xfrm>
            <a:off x="1018740" y="2684692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32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E0DC20-6C0D-C311-5C93-E9EB90A6704E}"/>
              </a:ext>
            </a:extLst>
          </p:cNvPr>
          <p:cNvSpPr txBox="1"/>
          <p:nvPr/>
        </p:nvSpPr>
        <p:spPr>
          <a:xfrm>
            <a:off x="1015698" y="338795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32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CBB50D-BA07-EC55-3C21-1FB4906BA0E5}"/>
              </a:ext>
            </a:extLst>
          </p:cNvPr>
          <p:cNvSpPr txBox="1"/>
          <p:nvPr/>
        </p:nvSpPr>
        <p:spPr>
          <a:xfrm>
            <a:off x="1015698" y="408835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32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5</a:t>
            </a:r>
          </a:p>
        </p:txBody>
      </p:sp>
      <p:sp>
        <p:nvSpPr>
          <p:cNvPr id="28" name="Google Shape;391;p38">
            <a:extLst>
              <a:ext uri="{FF2B5EF4-FFF2-40B4-BE49-F238E27FC236}">
                <a16:creationId xmlns:a16="http://schemas.microsoft.com/office/drawing/2014/main" id="{B5455BC2-3D7C-D79D-4ECF-46D8171DEAAF}"/>
              </a:ext>
            </a:extLst>
          </p:cNvPr>
          <p:cNvSpPr txBox="1">
            <a:spLocks/>
          </p:cNvSpPr>
          <p:nvPr/>
        </p:nvSpPr>
        <p:spPr>
          <a:xfrm>
            <a:off x="1538905" y="2056160"/>
            <a:ext cx="581911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algn="l"/>
            <a:r>
              <a:rPr lang="es-ES_tradnl" dirty="0"/>
              <a:t>Consideraciones generales</a:t>
            </a:r>
          </a:p>
        </p:txBody>
      </p:sp>
      <p:sp>
        <p:nvSpPr>
          <p:cNvPr id="33" name="Google Shape;391;p38">
            <a:extLst>
              <a:ext uri="{FF2B5EF4-FFF2-40B4-BE49-F238E27FC236}">
                <a16:creationId xmlns:a16="http://schemas.microsoft.com/office/drawing/2014/main" id="{C03C6687-241B-0049-E3D1-19F1D8DF3CA3}"/>
              </a:ext>
            </a:extLst>
          </p:cNvPr>
          <p:cNvSpPr txBox="1">
            <a:spLocks/>
          </p:cNvSpPr>
          <p:nvPr/>
        </p:nvSpPr>
        <p:spPr>
          <a:xfrm>
            <a:off x="1532821" y="2767245"/>
            <a:ext cx="6150248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algn="l"/>
            <a:r>
              <a:rPr lang="es-ES_tradnl" dirty="0"/>
              <a:t>El Reaseguro en Latinoamérica a partir de la pandemia</a:t>
            </a:r>
          </a:p>
        </p:txBody>
      </p:sp>
      <p:sp>
        <p:nvSpPr>
          <p:cNvPr id="34" name="Google Shape;391;p38">
            <a:extLst>
              <a:ext uri="{FF2B5EF4-FFF2-40B4-BE49-F238E27FC236}">
                <a16:creationId xmlns:a16="http://schemas.microsoft.com/office/drawing/2014/main" id="{9001FE73-B60D-94B1-4675-8E69DEE6691A}"/>
              </a:ext>
            </a:extLst>
          </p:cNvPr>
          <p:cNvSpPr txBox="1">
            <a:spLocks/>
          </p:cNvSpPr>
          <p:nvPr/>
        </p:nvSpPr>
        <p:spPr>
          <a:xfrm>
            <a:off x="1532821" y="3470509"/>
            <a:ext cx="708566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algn="l"/>
            <a:r>
              <a:rPr lang="es-ES_tradnl" dirty="0"/>
              <a:t>Perspectivas y claves para las renovaciones de contratos en 2023 </a:t>
            </a:r>
          </a:p>
        </p:txBody>
      </p:sp>
      <p:sp>
        <p:nvSpPr>
          <p:cNvPr id="35" name="Google Shape;391;p38">
            <a:extLst>
              <a:ext uri="{FF2B5EF4-FFF2-40B4-BE49-F238E27FC236}">
                <a16:creationId xmlns:a16="http://schemas.microsoft.com/office/drawing/2014/main" id="{3A48029B-E288-41FF-04FA-B0BF3AD67C39}"/>
              </a:ext>
            </a:extLst>
          </p:cNvPr>
          <p:cNvSpPr txBox="1">
            <a:spLocks/>
          </p:cNvSpPr>
          <p:nvPr/>
        </p:nvSpPr>
        <p:spPr>
          <a:xfrm>
            <a:off x="1532821" y="4172105"/>
            <a:ext cx="708566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algn="l"/>
            <a:r>
              <a:rPr lang="es-ES_tradnl" dirty="0"/>
              <a:t>Propuestas para los reaseguradores</a:t>
            </a:r>
          </a:p>
        </p:txBody>
      </p:sp>
    </p:spTree>
    <p:extLst>
      <p:ext uri="{BB962C8B-B14F-4D97-AF65-F5344CB8AC3E}">
        <p14:creationId xmlns:p14="http://schemas.microsoft.com/office/powerpoint/2010/main" val="380579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011610" y="1961527"/>
            <a:ext cx="3057972" cy="178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E</a:t>
            </a:r>
            <a:r>
              <a:rPr lang="en" sz="2800" dirty="0"/>
              <a:t>L </a:t>
            </a:r>
            <a:r>
              <a:rPr lang="en" sz="2800" dirty="0">
                <a:solidFill>
                  <a:schemeClr val="accent2">
                    <a:lumMod val="75000"/>
                  </a:schemeClr>
                </a:solidFill>
              </a:rPr>
              <a:t>REASEGURO</a:t>
            </a:r>
            <a:r>
              <a:rPr lang="en" sz="2800" dirty="0"/>
              <a:t> EN 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LATINOAMÉRICA </a:t>
            </a:r>
            <a:r>
              <a:rPr lang="en" sz="2800" dirty="0"/>
              <a:t>A </a:t>
            </a:r>
            <a:r>
              <a:rPr lang="en" sz="2800" dirty="0">
                <a:solidFill>
                  <a:schemeClr val="accent2">
                    <a:lumMod val="75000"/>
                  </a:schemeClr>
                </a:solidFill>
              </a:rPr>
              <a:t>PARTIR DE LA PANDEMIA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1F3F0-582D-2B0A-F30E-9BBC1AF3713A}"/>
              </a:ext>
            </a:extLst>
          </p:cNvPr>
          <p:cNvSpPr>
            <a:spLocks noChangeAspect="1"/>
          </p:cNvSpPr>
          <p:nvPr/>
        </p:nvSpPr>
        <p:spPr>
          <a:xfrm>
            <a:off x="1081225" y="1209998"/>
            <a:ext cx="720000" cy="720000"/>
          </a:xfrm>
          <a:prstGeom prst="rect">
            <a:avLst/>
          </a:prstGeom>
          <a:solidFill>
            <a:srgbClr val="7D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4D068-DDBE-08A2-9765-3E4199CBE445}"/>
              </a:ext>
            </a:extLst>
          </p:cNvPr>
          <p:cNvSpPr txBox="1"/>
          <p:nvPr/>
        </p:nvSpPr>
        <p:spPr>
          <a:xfrm>
            <a:off x="1187079" y="1188182"/>
            <a:ext cx="530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44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3</a:t>
            </a:r>
          </a:p>
        </p:txBody>
      </p:sp>
      <p:sp>
        <p:nvSpPr>
          <p:cNvPr id="235" name="Google Shape;235;p29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90" name="Picture 2" descr="G20 pandemic politics in a global risk society - The Global Governance  Project">
            <a:extLst>
              <a:ext uri="{FF2B5EF4-FFF2-40B4-BE49-F238E27FC236}">
                <a16:creationId xmlns:a16="http://schemas.microsoft.com/office/drawing/2014/main" id="{A99BC32C-3CB3-2220-01A2-8F78ED910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9965"/>
          <a:stretch/>
        </p:blipFill>
        <p:spPr bwMode="auto">
          <a:xfrm>
            <a:off x="4411227" y="887466"/>
            <a:ext cx="4481565" cy="37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 idx="6"/>
          </p:nvPr>
        </p:nvSpPr>
        <p:spPr>
          <a:xfrm>
            <a:off x="596975" y="203387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EFECTOS DE LA</a:t>
            </a:r>
            <a:r>
              <a:rPr lang="en" dirty="0"/>
              <a:t> </a:t>
            </a:r>
            <a:r>
              <a:rPr lang="en" dirty="0">
                <a:solidFill>
                  <a:schemeClr val="accent1"/>
                </a:solidFill>
              </a:rPr>
              <a:t>PANDEMIA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1"/>
          </p:nvPr>
        </p:nvSpPr>
        <p:spPr>
          <a:xfrm>
            <a:off x="621493" y="2240618"/>
            <a:ext cx="2548237" cy="209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Las reaseguradoras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aumentaron</a:t>
            </a:r>
            <a:r>
              <a:rPr lang="es-ES_tradnl" dirty="0"/>
              <a:t> las tasas de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prima</a:t>
            </a:r>
            <a:r>
              <a:rPr lang="es-ES_tradnl" dirty="0"/>
              <a:t> y los deducibles,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redujeron coberturas </a:t>
            </a:r>
            <a:r>
              <a:rPr lang="es-ES_tradnl" dirty="0"/>
              <a:t>e incluyeron nuevas exclusiones con diferentes grados de éxito.</a:t>
            </a:r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3"/>
          </p:nvPr>
        </p:nvSpPr>
        <p:spPr>
          <a:xfrm>
            <a:off x="3312076" y="2240618"/>
            <a:ext cx="2538576" cy="209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Las coberturas relacionadas con el COVID, como la interrupción de negocio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 deterioraron los balances </a:t>
            </a:r>
            <a:r>
              <a:rPr lang="es-ES_tradnl" dirty="0"/>
              <a:t>de las reaseguradoras latinoamericanas.</a:t>
            </a:r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5"/>
          </p:nvPr>
        </p:nvSpPr>
        <p:spPr>
          <a:xfrm>
            <a:off x="5992997" y="2240618"/>
            <a:ext cx="2553977" cy="209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Algunos reaseguradores lograron aumentar las reservas en 2020 y 2021, pero  varios ya han comenzado a liberarlas  dada la  reducción en los siniestros.</a:t>
            </a:r>
          </a:p>
        </p:txBody>
      </p:sp>
      <p:sp>
        <p:nvSpPr>
          <p:cNvPr id="247" name="Google Shape;247;p30"/>
          <p:cNvSpPr/>
          <p:nvPr/>
        </p:nvSpPr>
        <p:spPr>
          <a:xfrm>
            <a:off x="4163099" y="858726"/>
            <a:ext cx="882300" cy="88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6828679" y="858726"/>
            <a:ext cx="882300" cy="88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1510941" y="858726"/>
            <a:ext cx="882300" cy="88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13497-4A04-4D97-216E-34F2901B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30" y="1928392"/>
            <a:ext cx="2479625" cy="4476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s-ES_tradnl" dirty="0"/>
              <a:t>Endurecimiento del mercado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54A2819-8BF7-2913-DE6A-DBDC7D1BF17E}"/>
              </a:ext>
            </a:extLst>
          </p:cNvPr>
          <p:cNvSpPr txBox="1">
            <a:spLocks/>
          </p:cNvSpPr>
          <p:nvPr/>
        </p:nvSpPr>
        <p:spPr>
          <a:xfrm>
            <a:off x="3361688" y="1928392"/>
            <a:ext cx="247482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accent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>
              <a:lnSpc>
                <a:spcPts val="1800"/>
              </a:lnSpc>
            </a:pPr>
            <a:r>
              <a:rPr lang="es-ES_tradnl" dirty="0"/>
              <a:t>Coberturas</a:t>
            </a:r>
          </a:p>
          <a:p>
            <a:pPr>
              <a:lnSpc>
                <a:spcPts val="1800"/>
              </a:lnSpc>
            </a:pPr>
            <a:r>
              <a:rPr lang="es-ES_tradnl" dirty="0"/>
              <a:t>COVID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EC98821-10A5-9D9B-20D9-26F092221267}"/>
              </a:ext>
            </a:extLst>
          </p:cNvPr>
          <p:cNvSpPr txBox="1">
            <a:spLocks/>
          </p:cNvSpPr>
          <p:nvPr/>
        </p:nvSpPr>
        <p:spPr>
          <a:xfrm>
            <a:off x="5992996" y="1944425"/>
            <a:ext cx="2553977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accent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>
              <a:lnSpc>
                <a:spcPts val="1800"/>
              </a:lnSpc>
            </a:pPr>
            <a:r>
              <a:rPr lang="es-ES_tradnl" dirty="0"/>
              <a:t>Incremento / liberación de reservas</a:t>
            </a:r>
          </a:p>
        </p:txBody>
      </p:sp>
      <p:sp>
        <p:nvSpPr>
          <p:cNvPr id="10" name="Google Shape;6132;p63">
            <a:extLst>
              <a:ext uri="{FF2B5EF4-FFF2-40B4-BE49-F238E27FC236}">
                <a16:creationId xmlns:a16="http://schemas.microsoft.com/office/drawing/2014/main" id="{483E7CFF-DAEF-77B2-DCC5-A78E66ABB521}"/>
              </a:ext>
            </a:extLst>
          </p:cNvPr>
          <p:cNvSpPr/>
          <p:nvPr/>
        </p:nvSpPr>
        <p:spPr>
          <a:xfrm>
            <a:off x="1706487" y="1027890"/>
            <a:ext cx="491158" cy="526432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16" name="Picture 4" descr="COVID-19 Report Form / COVID-19 Reporting">
            <a:extLst>
              <a:ext uri="{FF2B5EF4-FFF2-40B4-BE49-F238E27FC236}">
                <a16:creationId xmlns:a16="http://schemas.microsoft.com/office/drawing/2014/main" id="{6286191B-F2BF-C1ED-2F3B-0CA3FE92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8" b="95536" l="1778" r="96889">
                        <a14:foregroundMark x1="1778" y1="33036" x2="1778" y2="33036"/>
                        <a14:foregroundMark x1="28444" y1="5357" x2="28444" y2="5357"/>
                        <a14:foregroundMark x1="67556" y1="4018" x2="67556" y2="4018"/>
                        <a14:foregroundMark x1="95556" y1="29911" x2="95556" y2="29911"/>
                        <a14:foregroundMark x1="96889" y1="68304" x2="96889" y2="68304"/>
                        <a14:foregroundMark x1="69778" y1="94643" x2="69778" y2="94643"/>
                        <a14:foregroundMark x1="30222" y1="95536" x2="30222" y2="95536"/>
                        <a14:backgroundMark x1="24000" y1="41964" x2="24000" y2="41964"/>
                        <a14:backgroundMark x1="52444" y1="29018" x2="52444" y2="29018"/>
                        <a14:backgroundMark x1="66667" y1="31696" x2="66667" y2="31696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32" y="987067"/>
            <a:ext cx="640883" cy="6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ncreased revenue - Free business icons">
            <a:extLst>
              <a:ext uri="{FF2B5EF4-FFF2-40B4-BE49-F238E27FC236}">
                <a16:creationId xmlns:a16="http://schemas.microsoft.com/office/drawing/2014/main" id="{69731E75-9A6C-C5E1-2B97-D8609BA3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1" b="96889" l="4000" r="96889">
                        <a14:foregroundMark x1="18222" y1="48444" x2="18222" y2="48444"/>
                        <a14:foregroundMark x1="55556" y1="28000" x2="56889" y2="31556"/>
                        <a14:foregroundMark x1="60889" y1="27556" x2="53778" y2="22667"/>
                        <a14:foregroundMark x1="51556" y1="31556" x2="7111" y2="54667"/>
                        <a14:foregroundMark x1="12444" y1="76000" x2="15111" y2="86667"/>
                        <a14:foregroundMark x1="16444" y1="77778" x2="16000" y2="73778"/>
                        <a14:foregroundMark x1="9778" y1="73333" x2="10667" y2="91556"/>
                        <a14:foregroundMark x1="10667" y1="91556" x2="18667" y2="80889"/>
                        <a14:foregroundMark x1="18667" y1="80889" x2="9778" y2="91111"/>
                        <a14:foregroundMark x1="9778" y1="91111" x2="10222" y2="91111"/>
                        <a14:foregroundMark x1="4889" y1="77778" x2="6222" y2="91556"/>
                        <a14:foregroundMark x1="6222" y1="91556" x2="16889" y2="78222"/>
                        <a14:foregroundMark x1="16889" y1="78222" x2="15556" y2="88889"/>
                        <a14:foregroundMark x1="4444" y1="77778" x2="4444" y2="92444"/>
                        <a14:foregroundMark x1="4444" y1="92444" x2="19111" y2="90667"/>
                        <a14:foregroundMark x1="19111" y1="90667" x2="17333" y2="79556"/>
                        <a14:foregroundMark x1="18222" y1="77778" x2="16889" y2="92000"/>
                        <a14:foregroundMark x1="16889" y1="92000" x2="20889" y2="95111"/>
                        <a14:foregroundMark x1="20889" y1="95111" x2="6222" y2="96444"/>
                        <a14:foregroundMark x1="6222" y1="96444" x2="8889" y2="95111"/>
                        <a14:foregroundMark x1="9333" y1="95111" x2="10667" y2="97333"/>
                        <a14:foregroundMark x1="42667" y1="62667" x2="44000" y2="83111"/>
                        <a14:foregroundMark x1="44000" y1="83111" x2="51556" y2="69333"/>
                        <a14:foregroundMark x1="51556" y1="69333" x2="48444" y2="87111"/>
                        <a14:foregroundMark x1="48444" y1="87111" x2="48444" y2="87556"/>
                        <a14:foregroundMark x1="52444" y1="60444" x2="55111" y2="78222"/>
                        <a14:foregroundMark x1="55111" y1="78222" x2="52444" y2="91556"/>
                        <a14:foregroundMark x1="52444" y1="91556" x2="39111" y2="78667"/>
                        <a14:foregroundMark x1="39111" y1="78667" x2="39111" y2="64000"/>
                        <a14:foregroundMark x1="39111" y1="64000" x2="39556" y2="62667"/>
                        <a14:foregroundMark x1="42667" y1="75111" x2="42667" y2="90222"/>
                        <a14:foregroundMark x1="42667" y1="90222" x2="54222" y2="92889"/>
                        <a14:foregroundMark x1="80889" y1="46667" x2="82667" y2="88000"/>
                        <a14:foregroundMark x1="82667" y1="88000" x2="88000" y2="70222"/>
                        <a14:foregroundMark x1="88000" y1="70222" x2="85778" y2="50667"/>
                        <a14:foregroundMark x1="85778" y1="50667" x2="80444" y2="68000"/>
                        <a14:foregroundMark x1="80444" y1="68000" x2="83111" y2="85778"/>
                        <a14:foregroundMark x1="76000" y1="53778" x2="76000" y2="79556"/>
                        <a14:foregroundMark x1="76000" y1="79556" x2="83556" y2="90667"/>
                        <a14:foregroundMark x1="83556" y1="90667" x2="88889" y2="77333"/>
                        <a14:foregroundMark x1="88889" y1="77333" x2="88889" y2="48444"/>
                        <a14:foregroundMark x1="88889" y1="48444" x2="79556" y2="70222"/>
                        <a14:foregroundMark x1="79556" y1="70222" x2="81778" y2="81333"/>
                        <a14:foregroundMark x1="76889" y1="47556" x2="92000" y2="47111"/>
                        <a14:foregroundMark x1="92000" y1="47111" x2="94222" y2="85333"/>
                        <a14:foregroundMark x1="94222" y1="85333" x2="79556" y2="88889"/>
                        <a14:foregroundMark x1="79556" y1="88889" x2="79556" y2="77778"/>
                        <a14:foregroundMark x1="93333" y1="13333" x2="91556" y2="25333"/>
                        <a14:foregroundMark x1="96889" y1="12444" x2="91111" y2="24444"/>
                        <a14:foregroundMark x1="82964" y1="4889" x2="78667" y2="3111"/>
                        <a14:foregroundMark x1="85112" y1="5778" x2="82964" y2="4889"/>
                        <a14:foregroundMark x1="88334" y1="7111" x2="85112" y2="5778"/>
                        <a14:foregroundMark x1="90483" y1="8000" x2="88334" y2="7111"/>
                        <a14:foregroundMark x1="91556" y1="8444" x2="90483" y2="8000"/>
                        <a14:foregroundMark x1="78667" y1="3111" x2="76000" y2="4000"/>
                        <a14:foregroundMark x1="80444" y1="11556" x2="80444" y2="11556"/>
                        <a14:foregroundMark x1="84889" y1="20000" x2="84889" y2="20000"/>
                        <a14:backgroundMark x1="78222" y1="9778" x2="78222" y2="9778"/>
                        <a14:backgroundMark x1="82667" y1="4889" x2="82667" y2="4889"/>
                        <a14:backgroundMark x1="87111" y1="8000" x2="87111" y2="8000"/>
                        <a14:backgroundMark x1="87111" y1="7111" x2="87111" y2="7111"/>
                        <a14:backgroundMark x1="83556" y1="5778" x2="83556" y2="5778"/>
                        <a14:backgroundMark x1="83556" y1="4889" x2="83556" y2="4889"/>
                        <a14:backgroundMark x1="86222" y1="7111" x2="86222" y2="711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08" y="954793"/>
            <a:ext cx="699828" cy="6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D83763-20DD-DC3C-C773-3343A646DDCF}"/>
              </a:ext>
            </a:extLst>
          </p:cNvPr>
          <p:cNvSpPr/>
          <p:nvPr/>
        </p:nvSpPr>
        <p:spPr>
          <a:xfrm>
            <a:off x="658630" y="731519"/>
            <a:ext cx="2492963" cy="359305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B23ED2E-C9CE-82B9-FB00-61BBD13D6530}"/>
              </a:ext>
            </a:extLst>
          </p:cNvPr>
          <p:cNvSpPr/>
          <p:nvPr/>
        </p:nvSpPr>
        <p:spPr>
          <a:xfrm>
            <a:off x="3343551" y="731519"/>
            <a:ext cx="2492963" cy="359305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0845E2-39F9-05EE-F2BE-400A33AC17B5}"/>
              </a:ext>
            </a:extLst>
          </p:cNvPr>
          <p:cNvSpPr/>
          <p:nvPr/>
        </p:nvSpPr>
        <p:spPr>
          <a:xfrm>
            <a:off x="6028472" y="733311"/>
            <a:ext cx="2492963" cy="359305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CA343-5A1B-3FCB-3843-330E6B04A4AC}"/>
              </a:ext>
            </a:extLst>
          </p:cNvPr>
          <p:cNvSpPr txBox="1"/>
          <p:nvPr/>
        </p:nvSpPr>
        <p:spPr>
          <a:xfrm>
            <a:off x="2398956" y="4779086"/>
            <a:ext cx="6705682" cy="25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AM Best </a:t>
            </a:r>
            <a:r>
              <a:rPr lang="en-US" sz="105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Claims Activity Amid Inflationary Pressures for Latin America Reinsurers- September 2022</a:t>
            </a:r>
            <a:endParaRPr lang="en-MX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4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2;p30">
            <a:extLst>
              <a:ext uri="{FF2B5EF4-FFF2-40B4-BE49-F238E27FC236}">
                <a16:creationId xmlns:a16="http://schemas.microsoft.com/office/drawing/2014/main" id="{5984E05E-B8DD-DDFA-3C75-7F8C485CC5A0}"/>
              </a:ext>
            </a:extLst>
          </p:cNvPr>
          <p:cNvSpPr txBox="1">
            <a:spLocks/>
          </p:cNvSpPr>
          <p:nvPr/>
        </p:nvSpPr>
        <p:spPr>
          <a:xfrm>
            <a:off x="1634162" y="702268"/>
            <a:ext cx="6992970" cy="10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Algunas reaseguradoras globales han seguido el mandato de sus matrices de salir o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limitar su negocio</a:t>
            </a:r>
            <a:r>
              <a:rPr lang="es-ES_tradnl" dirty="0"/>
              <a:t> en América Latina, presionadas por una suscripción de riesgo más conservadora o para apuntar su capital en otras regiones.</a:t>
            </a:r>
          </a:p>
        </p:txBody>
      </p:sp>
      <p:sp>
        <p:nvSpPr>
          <p:cNvPr id="8" name="Google Shape;242;p30">
            <a:extLst>
              <a:ext uri="{FF2B5EF4-FFF2-40B4-BE49-F238E27FC236}">
                <a16:creationId xmlns:a16="http://schemas.microsoft.com/office/drawing/2014/main" id="{7DAB3B11-4FC6-8BF9-A8E2-27FE07D2127C}"/>
              </a:ext>
            </a:extLst>
          </p:cNvPr>
          <p:cNvSpPr txBox="1">
            <a:spLocks/>
          </p:cNvSpPr>
          <p:nvPr/>
        </p:nvSpPr>
        <p:spPr>
          <a:xfrm>
            <a:off x="1645921" y="1825880"/>
            <a:ext cx="6981714" cy="15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Las reaseguradoras globales han reaccionado a los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efectos de la inflación,</a:t>
            </a:r>
            <a:r>
              <a:rPr lang="es-ES_tradnl" dirty="0"/>
              <a:t> las pérdidas sufridas por los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eventos catastróficos</a:t>
            </a:r>
            <a:r>
              <a:rPr lang="es-ES_tradnl" dirty="0"/>
              <a:t> en todo el mundo,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los resultados negativos de los últimos años</a:t>
            </a:r>
            <a:r>
              <a:rPr lang="es-ES_tradnl" dirty="0"/>
              <a:t>, la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alta volatilidad </a:t>
            </a:r>
            <a:r>
              <a:rPr lang="es-ES_tradnl" dirty="0"/>
              <a:t>del mercado mundial y las limitaciones en la disponibilidad de capital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restringiendo la oferta de reaseguro </a:t>
            </a:r>
            <a:r>
              <a:rPr lang="es-ES_tradnl" dirty="0"/>
              <a:t>y aumentando los precios.</a:t>
            </a:r>
          </a:p>
        </p:txBody>
      </p:sp>
      <p:sp>
        <p:nvSpPr>
          <p:cNvPr id="9" name="Google Shape;242;p30">
            <a:extLst>
              <a:ext uri="{FF2B5EF4-FFF2-40B4-BE49-F238E27FC236}">
                <a16:creationId xmlns:a16="http://schemas.microsoft.com/office/drawing/2014/main" id="{849229F9-C4DF-EE43-1CC2-7CEC596CE518}"/>
              </a:ext>
            </a:extLst>
          </p:cNvPr>
          <p:cNvSpPr txBox="1">
            <a:spLocks/>
          </p:cNvSpPr>
          <p:nvPr/>
        </p:nvSpPr>
        <p:spPr>
          <a:xfrm>
            <a:off x="1634162" y="3421245"/>
            <a:ext cx="6992970" cy="86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Esta situación ha abierto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oportunidades para las reaseguradoras nacionales</a:t>
            </a:r>
            <a:r>
              <a:rPr lang="es-ES_tradnl" dirty="0"/>
              <a:t> </a:t>
            </a:r>
            <a:r>
              <a:rPr lang="es-ES_tradnl" dirty="0">
                <a:solidFill>
                  <a:schemeClr val="tx1"/>
                </a:solidFill>
              </a:rPr>
              <a:t>y</a:t>
            </a:r>
            <a:r>
              <a:rPr lang="es-ES_tradnl" dirty="0"/>
              <a:t> otras reaseguradoras internacionales para ingresar o crecer en el mercado latinoamericano. </a:t>
            </a:r>
          </a:p>
        </p:txBody>
      </p:sp>
      <p:pic>
        <p:nvPicPr>
          <p:cNvPr id="15362" name="Picture 2" descr="167,620 Limit Icon Images, Stock Photos &amp; Vectors | Shutterstock">
            <a:extLst>
              <a:ext uri="{FF2B5EF4-FFF2-40B4-BE49-F238E27FC236}">
                <a16:creationId xmlns:a16="http://schemas.microsoft.com/office/drawing/2014/main" id="{AED87EEF-2CD4-4ABB-A48C-11300F270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898" r="5294" b="11851"/>
          <a:stretch/>
        </p:blipFill>
        <p:spPr bwMode="auto">
          <a:xfrm>
            <a:off x="591673" y="788332"/>
            <a:ext cx="957431" cy="9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oss Money Revenue Vector Icon Economic Recession Market Fall Cash Financial  Cost Expenses Flat Concept Of Stocks Crisis Lack Of Budget Investment Bad  Decrease Income Stock Illustration - Download Image Now - iStock">
            <a:extLst>
              <a:ext uri="{FF2B5EF4-FFF2-40B4-BE49-F238E27FC236}">
                <a16:creationId xmlns:a16="http://schemas.microsoft.com/office/drawing/2014/main" id="{74BFF0EB-6DE4-3201-4515-53422EC76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14574" r="11713" b="9991"/>
          <a:stretch/>
        </p:blipFill>
        <p:spPr bwMode="auto">
          <a:xfrm>
            <a:off x="531717" y="2140882"/>
            <a:ext cx="1102445" cy="8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Opportunity Icon #304006 - Free Icons Library">
            <a:extLst>
              <a:ext uri="{FF2B5EF4-FFF2-40B4-BE49-F238E27FC236}">
                <a16:creationId xmlns:a16="http://schemas.microsoft.com/office/drawing/2014/main" id="{A34133B2-1656-4372-7E4B-0CB14863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3" y="3523686"/>
            <a:ext cx="861736" cy="8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1105EA-3CC5-342B-96E0-D26D196B32D6}"/>
              </a:ext>
            </a:extLst>
          </p:cNvPr>
          <p:cNvSpPr/>
          <p:nvPr/>
        </p:nvSpPr>
        <p:spPr>
          <a:xfrm>
            <a:off x="515242" y="737063"/>
            <a:ext cx="8124152" cy="1051222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3E218D-76DD-3601-869F-90B95ACD83F2}"/>
              </a:ext>
            </a:extLst>
          </p:cNvPr>
          <p:cNvSpPr/>
          <p:nvPr/>
        </p:nvSpPr>
        <p:spPr>
          <a:xfrm>
            <a:off x="515242" y="1890815"/>
            <a:ext cx="8124152" cy="1530429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F72967-EAC3-A37F-604C-6A01066F92DF}"/>
              </a:ext>
            </a:extLst>
          </p:cNvPr>
          <p:cNvSpPr/>
          <p:nvPr/>
        </p:nvSpPr>
        <p:spPr>
          <a:xfrm>
            <a:off x="502980" y="3488276"/>
            <a:ext cx="8124152" cy="93255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Google Shape;240;p30">
            <a:extLst>
              <a:ext uri="{FF2B5EF4-FFF2-40B4-BE49-F238E27FC236}">
                <a16:creationId xmlns:a16="http://schemas.microsoft.com/office/drawing/2014/main" id="{CD12BCA3-19AA-E5E1-104C-A0371EE42424}"/>
              </a:ext>
            </a:extLst>
          </p:cNvPr>
          <p:cNvSpPr txBox="1">
            <a:spLocks/>
          </p:cNvSpPr>
          <p:nvPr/>
        </p:nvSpPr>
        <p:spPr>
          <a:xfrm>
            <a:off x="596975" y="203387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600"/>
            </a:pPr>
            <a:r>
              <a:rPr lang="en-US" sz="3500" b="1" dirty="0">
                <a:solidFill>
                  <a:schemeClr val="lt2"/>
                </a:solidFill>
                <a:latin typeface="Sarala"/>
                <a:sym typeface="Sarala"/>
              </a:rPr>
              <a:t>NUEVAS 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Sarala"/>
                <a:sym typeface="Sarala"/>
              </a:rPr>
              <a:t>OPORTUNIDADES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69A21-6BDB-02A3-64C7-F2EA64157EF2}"/>
              </a:ext>
            </a:extLst>
          </p:cNvPr>
          <p:cNvSpPr txBox="1"/>
          <p:nvPr/>
        </p:nvSpPr>
        <p:spPr>
          <a:xfrm>
            <a:off x="4044875" y="4656939"/>
            <a:ext cx="4313817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AM Best </a:t>
            </a:r>
            <a:r>
              <a:rPr lang="en-US" sz="105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Claims Activity Amid Inflationary Pressures for Latin America Reinsurers- September 2022</a:t>
            </a:r>
            <a:endParaRPr lang="en-MX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0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subTitle" idx="1"/>
          </p:nvPr>
        </p:nvSpPr>
        <p:spPr>
          <a:xfrm>
            <a:off x="613383" y="1917878"/>
            <a:ext cx="2592000" cy="209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Se observan 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nuevos participantes</a:t>
            </a:r>
            <a:r>
              <a:rPr lang="es-ES_tradnl" dirty="0"/>
              <a:t> que ingresan a los programas de reaseguro para ocupar los vacíos dejados por las reaseguradoras globales.</a:t>
            </a:r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3"/>
          </p:nvPr>
        </p:nvSpPr>
        <p:spPr>
          <a:xfrm>
            <a:off x="3287711" y="1917869"/>
            <a:ext cx="2592000" cy="209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Las reaseguradoras regionales con experiencia fuera de América Latina se han pasado a una amplia gama de </a:t>
            </a:r>
            <a:r>
              <a:rPr lang="es-ES_tradnl" sz="1600" b="1" dirty="0">
                <a:solidFill>
                  <a:schemeClr val="accent2">
                    <a:lumMod val="75000"/>
                  </a:schemeClr>
                </a:solidFill>
              </a:rPr>
              <a:t>líneas no catastróficas</a:t>
            </a:r>
            <a:r>
              <a:rPr lang="es-ES_tradnl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s-ES_tradnl" dirty="0"/>
              <a:t>tanto dentro como fuera de la región. </a:t>
            </a:r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5"/>
          </p:nvPr>
        </p:nvSpPr>
        <p:spPr>
          <a:xfrm>
            <a:off x="5981014" y="1917869"/>
            <a:ext cx="2592000" cy="209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Si bien la siniestralidad ha sido favorable para los resultados de las reaseguradoras, los precios y los costos de siniestros siguen siendo presionados por el </a:t>
            </a: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nivel inflacionario global</a:t>
            </a:r>
            <a:r>
              <a:rPr lang="es-ES_tradnl" dirty="0"/>
              <a:t>.</a:t>
            </a:r>
          </a:p>
        </p:txBody>
      </p:sp>
      <p:sp>
        <p:nvSpPr>
          <p:cNvPr id="247" name="Google Shape;247;p30"/>
          <p:cNvSpPr>
            <a:spLocks noChangeAspect="1"/>
          </p:cNvSpPr>
          <p:nvPr/>
        </p:nvSpPr>
        <p:spPr>
          <a:xfrm>
            <a:off x="4122033" y="492450"/>
            <a:ext cx="936000" cy="9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>
            <a:spLocks noChangeAspect="1"/>
          </p:cNvSpPr>
          <p:nvPr/>
        </p:nvSpPr>
        <p:spPr>
          <a:xfrm>
            <a:off x="6809014" y="492450"/>
            <a:ext cx="936000" cy="9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>
            <a:spLocks noChangeAspect="1"/>
          </p:cNvSpPr>
          <p:nvPr/>
        </p:nvSpPr>
        <p:spPr>
          <a:xfrm>
            <a:off x="1411455" y="492954"/>
            <a:ext cx="936000" cy="9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13497-4A04-4D97-216E-34F2901B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31" y="1605652"/>
            <a:ext cx="2484580" cy="4476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s-ES_tradn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Nuevos</a:t>
            </a:r>
            <a:br>
              <a:rPr lang="es-ES_tradnl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s-ES_tradn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participantes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54A2819-8BF7-2913-DE6A-DBDC7D1BF17E}"/>
              </a:ext>
            </a:extLst>
          </p:cNvPr>
          <p:cNvSpPr txBox="1">
            <a:spLocks/>
          </p:cNvSpPr>
          <p:nvPr/>
        </p:nvSpPr>
        <p:spPr>
          <a:xfrm>
            <a:off x="3351298" y="1605652"/>
            <a:ext cx="248521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accent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>
              <a:lnSpc>
                <a:spcPts val="1800"/>
              </a:lnSpc>
            </a:pP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Nuevas líneas de negocio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EC98821-10A5-9D9B-20D9-26F092221267}"/>
              </a:ext>
            </a:extLst>
          </p:cNvPr>
          <p:cNvSpPr txBox="1">
            <a:spLocks/>
          </p:cNvSpPr>
          <p:nvPr/>
        </p:nvSpPr>
        <p:spPr>
          <a:xfrm>
            <a:off x="6025626" y="1621685"/>
            <a:ext cx="250277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rala"/>
              <a:buNone/>
              <a:defRPr sz="2000" b="1" i="0" u="none" strike="noStrike" cap="none">
                <a:solidFill>
                  <a:schemeClr val="accent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>
              <a:lnSpc>
                <a:spcPts val="1800"/>
              </a:lnSpc>
            </a:pP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Precios y costos de siniestros</a:t>
            </a:r>
          </a:p>
        </p:txBody>
      </p:sp>
      <p:pic>
        <p:nvPicPr>
          <p:cNvPr id="16386" name="Picture 2" descr="Build a business, business, new building, new business, new corporation,  start a business icon - Download on">
            <a:extLst>
              <a:ext uri="{FF2B5EF4-FFF2-40B4-BE49-F238E27FC236}">
                <a16:creationId xmlns:a16="http://schemas.microsoft.com/office/drawing/2014/main" id="{1946280F-FC8A-52F8-F857-F28D2E0E0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3778" l="4000" r="93778">
                        <a14:foregroundMark x1="71111" y1="54667" x2="71111" y2="54667"/>
                        <a14:foregroundMark x1="74222" y1="74667" x2="74222" y2="74667"/>
                        <a14:foregroundMark x1="93778" y1="72889" x2="93778" y2="72889"/>
                        <a14:foregroundMark x1="78667" y1="94222" x2="78667" y2="94222"/>
                        <a14:foregroundMark x1="47111" y1="87111" x2="47111" y2="87111"/>
                        <a14:foregroundMark x1="46222" y1="73333" x2="46222" y2="73333"/>
                        <a14:foregroundMark x1="47111" y1="67556" x2="47111" y2="67556"/>
                        <a14:foregroundMark x1="49333" y1="60889" x2="49333" y2="60889"/>
                        <a14:foregroundMark x1="50222" y1="55556" x2="50222" y2="55556"/>
                        <a14:foregroundMark x1="52444" y1="48889" x2="52444" y2="48889"/>
                        <a14:foregroundMark x1="53333" y1="36444" x2="53333" y2="36444"/>
                        <a14:foregroundMark x1="50222" y1="20444" x2="50222" y2="20444"/>
                        <a14:foregroundMark x1="58222" y1="17778" x2="58222" y2="17778"/>
                        <a14:foregroundMark x1="50222" y1="5778" x2="50222" y2="5778"/>
                        <a14:foregroundMark x1="10222" y1="26667" x2="10222" y2="26667"/>
                        <a14:foregroundMark x1="4000" y1="37778" x2="4000" y2="37778"/>
                        <a14:foregroundMark x1="19556" y1="76000" x2="19556" y2="76000"/>
                        <a14:foregroundMark x1="21778" y1="64444" x2="21778" y2="64444"/>
                        <a14:foregroundMark x1="23556" y1="51556" x2="23556" y2="51556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44" y="558499"/>
            <a:ext cx="803903" cy="8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6085;p63">
            <a:extLst>
              <a:ext uri="{FF2B5EF4-FFF2-40B4-BE49-F238E27FC236}">
                <a16:creationId xmlns:a16="http://schemas.microsoft.com/office/drawing/2014/main" id="{115CEBE2-1F45-6218-C8B3-5D690986900C}"/>
              </a:ext>
            </a:extLst>
          </p:cNvPr>
          <p:cNvSpPr>
            <a:spLocks noChangeAspect="1"/>
          </p:cNvSpPr>
          <p:nvPr/>
        </p:nvSpPr>
        <p:spPr>
          <a:xfrm>
            <a:off x="4316545" y="645658"/>
            <a:ext cx="551540" cy="648000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C5BE298-8049-E90F-A9CE-74CB6788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333" r="97778">
                        <a14:foregroundMark x1="95111" y1="49333" x2="95111" y2="49333"/>
                        <a14:foregroundMark x1="97778" y1="46667" x2="97778" y2="46667"/>
                        <a14:foregroundMark x1="44000" y1="53333" x2="44000" y2="53333"/>
                        <a14:foregroundMark x1="44000" y1="52444" x2="44444" y2="66222"/>
                        <a14:foregroundMark x1="44444" y1="66222" x2="44444" y2="66222"/>
                        <a14:foregroundMark x1="18222" y1="50667" x2="18222" y2="50667"/>
                        <a14:foregroundMark x1="20000" y1="48444" x2="9778" y2="63556"/>
                        <a14:foregroundMark x1="9778" y1="63556" x2="8444" y2="72000"/>
                        <a14:foregroundMark x1="1333" y1="68444" x2="4000" y2="64000"/>
                        <a14:foregroundMark x1="30667" y1="60889" x2="36000" y2="56889"/>
                        <a14:foregroundMark x1="35111" y1="67111" x2="35111" y2="67111"/>
                        <a14:foregroundMark x1="32889" y1="49778" x2="32889" y2="49778"/>
                        <a14:foregroundMark x1="28444" y1="44444" x2="28444" y2="44444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23" y="536863"/>
            <a:ext cx="847049" cy="8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2864FD0-69D1-824A-9DC0-B06DD3149A53}"/>
              </a:ext>
            </a:extLst>
          </p:cNvPr>
          <p:cNvSpPr/>
          <p:nvPr/>
        </p:nvSpPr>
        <p:spPr>
          <a:xfrm>
            <a:off x="658630" y="408791"/>
            <a:ext cx="2492963" cy="39157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0266047-47C8-FF11-633E-B215AFF95070}"/>
              </a:ext>
            </a:extLst>
          </p:cNvPr>
          <p:cNvSpPr/>
          <p:nvPr/>
        </p:nvSpPr>
        <p:spPr>
          <a:xfrm>
            <a:off x="3343551" y="408791"/>
            <a:ext cx="2492963" cy="39157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A5E539D-2D98-49B3-89AD-7BE2BF78D23F}"/>
              </a:ext>
            </a:extLst>
          </p:cNvPr>
          <p:cNvSpPr/>
          <p:nvPr/>
        </p:nvSpPr>
        <p:spPr>
          <a:xfrm>
            <a:off x="6028472" y="410583"/>
            <a:ext cx="2492963" cy="39157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8D6362-D1EB-73AA-84ED-F1D4F1F4A275}"/>
              </a:ext>
            </a:extLst>
          </p:cNvPr>
          <p:cNvSpPr txBox="1"/>
          <p:nvPr/>
        </p:nvSpPr>
        <p:spPr>
          <a:xfrm>
            <a:off x="2398956" y="4779086"/>
            <a:ext cx="6705682" cy="25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AM Best </a:t>
            </a:r>
            <a:r>
              <a:rPr lang="en-US" sz="105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Claims Activity Amid Inflationary Pressures for Latin America Reinsurers- September 2022</a:t>
            </a:r>
            <a:endParaRPr lang="en-MX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2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592D422-EC97-FCE4-1D55-5B0FE58A5517}"/>
              </a:ext>
            </a:extLst>
          </p:cNvPr>
          <p:cNvSpPr/>
          <p:nvPr/>
        </p:nvSpPr>
        <p:spPr>
          <a:xfrm>
            <a:off x="0" y="0"/>
            <a:ext cx="891482" cy="817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3C4501-84BA-140D-CE96-3A66C354E92F}"/>
              </a:ext>
            </a:extLst>
          </p:cNvPr>
          <p:cNvSpPr/>
          <p:nvPr/>
        </p:nvSpPr>
        <p:spPr>
          <a:xfrm>
            <a:off x="182878" y="408791"/>
            <a:ext cx="2162284" cy="3915786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6" name="Google Shape;242;p30">
            <a:extLst>
              <a:ext uri="{FF2B5EF4-FFF2-40B4-BE49-F238E27FC236}">
                <a16:creationId xmlns:a16="http://schemas.microsoft.com/office/drawing/2014/main" id="{5984E05E-B8DD-DDFA-3C75-7F8C485CC5A0}"/>
              </a:ext>
            </a:extLst>
          </p:cNvPr>
          <p:cNvSpPr txBox="1">
            <a:spLocks/>
          </p:cNvSpPr>
          <p:nvPr/>
        </p:nvSpPr>
        <p:spPr>
          <a:xfrm>
            <a:off x="182876" y="1499354"/>
            <a:ext cx="2108491" cy="27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Los grandes contratos para los riesgos relacionados con el </a:t>
            </a:r>
            <a:r>
              <a:rPr lang="es-ES_tradnl" sz="1600" b="1" dirty="0">
                <a:solidFill>
                  <a:schemeClr val="accent3">
                    <a:lumMod val="75000"/>
                  </a:schemeClr>
                </a:solidFill>
              </a:rPr>
              <a:t>sector público</a:t>
            </a:r>
            <a:r>
              <a:rPr lang="es-ES_tradnl" dirty="0"/>
              <a:t>, podrán verse afectados por el endurecimiento de  los términos de renovación.  </a:t>
            </a:r>
          </a:p>
        </p:txBody>
      </p:sp>
      <p:sp>
        <p:nvSpPr>
          <p:cNvPr id="7" name="Google Shape;242;p30">
            <a:extLst>
              <a:ext uri="{FF2B5EF4-FFF2-40B4-BE49-F238E27FC236}">
                <a16:creationId xmlns:a16="http://schemas.microsoft.com/office/drawing/2014/main" id="{8526CA58-1708-0A93-883F-95F69E4A4E47}"/>
              </a:ext>
            </a:extLst>
          </p:cNvPr>
          <p:cNvSpPr txBox="1">
            <a:spLocks/>
          </p:cNvSpPr>
          <p:nvPr/>
        </p:nvSpPr>
        <p:spPr>
          <a:xfrm>
            <a:off x="2334404" y="1499355"/>
            <a:ext cx="2291397" cy="27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Se observa una tendencia de los reaseguradores a participar en el </a:t>
            </a:r>
            <a:r>
              <a:rPr lang="es-ES_tradnl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negocio directo</a:t>
            </a:r>
            <a:r>
              <a:rPr lang="es-ES_tradn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dirty="0"/>
              <a:t>a través de la suscripción de las aseguradoras (negocios cautivos y facilidades automáticas) con el objetivo de ganar mercado.</a:t>
            </a:r>
          </a:p>
        </p:txBody>
      </p:sp>
      <p:sp>
        <p:nvSpPr>
          <p:cNvPr id="10" name="Google Shape;242;p30">
            <a:extLst>
              <a:ext uri="{FF2B5EF4-FFF2-40B4-BE49-F238E27FC236}">
                <a16:creationId xmlns:a16="http://schemas.microsoft.com/office/drawing/2014/main" id="{ADD8706D-7F01-A02E-F074-6B340644869D}"/>
              </a:ext>
            </a:extLst>
          </p:cNvPr>
          <p:cNvSpPr txBox="1">
            <a:spLocks/>
          </p:cNvSpPr>
          <p:nvPr/>
        </p:nvSpPr>
        <p:spPr>
          <a:xfrm>
            <a:off x="4606053" y="1499355"/>
            <a:ext cx="2149751" cy="15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Las reaseguradoras regionales están tratando de </a:t>
            </a:r>
            <a:r>
              <a:rPr lang="es-ES_tradnl" sz="1600" b="1" dirty="0">
                <a:solidFill>
                  <a:srgbClr val="82A6AC"/>
                </a:solidFill>
              </a:rPr>
              <a:t>diversificar las ganancias geográficamente</a:t>
            </a:r>
            <a:r>
              <a:rPr lang="es-ES_tradnl" dirty="0"/>
              <a:t>.</a:t>
            </a:r>
          </a:p>
        </p:txBody>
      </p:sp>
      <p:sp>
        <p:nvSpPr>
          <p:cNvPr id="11" name="Google Shape;242;p30">
            <a:extLst>
              <a:ext uri="{FF2B5EF4-FFF2-40B4-BE49-F238E27FC236}">
                <a16:creationId xmlns:a16="http://schemas.microsoft.com/office/drawing/2014/main" id="{6C1AEB39-21D9-ED5C-BCA4-4B7A472D6275}"/>
              </a:ext>
            </a:extLst>
          </p:cNvPr>
          <p:cNvSpPr txBox="1">
            <a:spLocks/>
          </p:cNvSpPr>
          <p:nvPr/>
        </p:nvSpPr>
        <p:spPr>
          <a:xfrm>
            <a:off x="6798838" y="1509217"/>
            <a:ext cx="2162284" cy="16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/>
              <a:t>El </a:t>
            </a:r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</a:rPr>
              <a:t>aumento de las tasas de interés </a:t>
            </a:r>
            <a:r>
              <a:rPr lang="es-ES_tradnl" dirty="0"/>
              <a:t>podría ayudar a mejorar los ingresos  financieros y los resultados de última línea.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68D489-B1BC-6F89-0EDF-A48CADC83117}"/>
              </a:ext>
            </a:extLst>
          </p:cNvPr>
          <p:cNvSpPr/>
          <p:nvPr/>
        </p:nvSpPr>
        <p:spPr>
          <a:xfrm>
            <a:off x="2388199" y="398030"/>
            <a:ext cx="2162284" cy="39157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4A05C8-F44B-4257-2B9B-82380AC97873}"/>
              </a:ext>
            </a:extLst>
          </p:cNvPr>
          <p:cNvSpPr/>
          <p:nvPr/>
        </p:nvSpPr>
        <p:spPr>
          <a:xfrm>
            <a:off x="4593520" y="408791"/>
            <a:ext cx="2162284" cy="39157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35B95C4-980B-7F9F-4511-8D37A788182F}"/>
              </a:ext>
            </a:extLst>
          </p:cNvPr>
          <p:cNvSpPr/>
          <p:nvPr/>
        </p:nvSpPr>
        <p:spPr>
          <a:xfrm>
            <a:off x="6798841" y="398030"/>
            <a:ext cx="2162284" cy="39157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Google Shape;263;p30">
            <a:extLst>
              <a:ext uri="{FF2B5EF4-FFF2-40B4-BE49-F238E27FC236}">
                <a16:creationId xmlns:a16="http://schemas.microsoft.com/office/drawing/2014/main" id="{79B246EB-B053-13B4-C1F4-30A22183B550}"/>
              </a:ext>
            </a:extLst>
          </p:cNvPr>
          <p:cNvSpPr/>
          <p:nvPr/>
        </p:nvSpPr>
        <p:spPr>
          <a:xfrm>
            <a:off x="822870" y="578237"/>
            <a:ext cx="882300" cy="882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3;p30">
            <a:extLst>
              <a:ext uri="{FF2B5EF4-FFF2-40B4-BE49-F238E27FC236}">
                <a16:creationId xmlns:a16="http://schemas.microsoft.com/office/drawing/2014/main" id="{7E0E6DE2-03FA-A74F-3322-406E14213E3D}"/>
              </a:ext>
            </a:extLst>
          </p:cNvPr>
          <p:cNvSpPr/>
          <p:nvPr/>
        </p:nvSpPr>
        <p:spPr>
          <a:xfrm>
            <a:off x="3028191" y="578237"/>
            <a:ext cx="882300" cy="882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3;p30">
            <a:extLst>
              <a:ext uri="{FF2B5EF4-FFF2-40B4-BE49-F238E27FC236}">
                <a16:creationId xmlns:a16="http://schemas.microsoft.com/office/drawing/2014/main" id="{853DAF94-B1C3-5DE4-3E3A-5273A700DC08}"/>
              </a:ext>
            </a:extLst>
          </p:cNvPr>
          <p:cNvSpPr/>
          <p:nvPr/>
        </p:nvSpPr>
        <p:spPr>
          <a:xfrm>
            <a:off x="5233512" y="578237"/>
            <a:ext cx="882300" cy="882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63;p30">
            <a:extLst>
              <a:ext uri="{FF2B5EF4-FFF2-40B4-BE49-F238E27FC236}">
                <a16:creationId xmlns:a16="http://schemas.microsoft.com/office/drawing/2014/main" id="{A15A1805-902F-4351-5FB2-528865BF8B54}"/>
              </a:ext>
            </a:extLst>
          </p:cNvPr>
          <p:cNvSpPr/>
          <p:nvPr/>
        </p:nvSpPr>
        <p:spPr>
          <a:xfrm>
            <a:off x="7438830" y="578237"/>
            <a:ext cx="882300" cy="882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34" name="Picture 2" descr="Estados Unidos de América Azul, Sector público, Sector privado, Servicio  público, Gobierno, Sector económico, Industria, Regulación, azul, Sector  económico, gobierno png | PNGWing">
            <a:extLst>
              <a:ext uri="{FF2B5EF4-FFF2-40B4-BE49-F238E27FC236}">
                <a16:creationId xmlns:a16="http://schemas.microsoft.com/office/drawing/2014/main" id="{C93A1953-1A03-CD2E-2CDA-9CB3B6C3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778" l="9778" r="89778">
                        <a14:foregroundMark x1="19111" y1="94222" x2="19111" y2="94222"/>
                        <a14:foregroundMark x1="20000" y1="97778" x2="20000" y2="97778"/>
                        <a14:foregroundMark x1="48889" y1="54667" x2="48889" y2="54667"/>
                        <a14:foregroundMark x1="55556" y1="30222" x2="55556" y2="30222"/>
                        <a14:foregroundMark x1="48889" y1="4000" x2="48889" y2="400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2" y="646849"/>
            <a:ext cx="745075" cy="7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oogle Shape;8279;p67">
            <a:extLst>
              <a:ext uri="{FF2B5EF4-FFF2-40B4-BE49-F238E27FC236}">
                <a16:creationId xmlns:a16="http://schemas.microsoft.com/office/drawing/2014/main" id="{264DA632-4F9E-0995-D159-973F8B4DAB16}"/>
              </a:ext>
            </a:extLst>
          </p:cNvPr>
          <p:cNvGrpSpPr>
            <a:grpSpLocks noChangeAspect="1"/>
          </p:cNvGrpSpPr>
          <p:nvPr/>
        </p:nvGrpSpPr>
        <p:grpSpPr>
          <a:xfrm>
            <a:off x="3137635" y="696297"/>
            <a:ext cx="655728" cy="646178"/>
            <a:chOff x="-5254775" y="3631325"/>
            <a:chExt cx="296950" cy="292625"/>
          </a:xfrm>
          <a:solidFill>
            <a:schemeClr val="bg1"/>
          </a:solidFill>
        </p:grpSpPr>
        <p:sp>
          <p:nvSpPr>
            <p:cNvPr id="18" name="Google Shape;8280;p67">
              <a:extLst>
                <a:ext uri="{FF2B5EF4-FFF2-40B4-BE49-F238E27FC236}">
                  <a16:creationId xmlns:a16="http://schemas.microsoft.com/office/drawing/2014/main" id="{BC137CDC-4B0D-3B95-2CCC-45667D62787D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81;p67">
              <a:extLst>
                <a:ext uri="{FF2B5EF4-FFF2-40B4-BE49-F238E27FC236}">
                  <a16:creationId xmlns:a16="http://schemas.microsoft.com/office/drawing/2014/main" id="{CA370911-FF84-9F42-EA8F-21AA043BF0AB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82;p67">
              <a:extLst>
                <a:ext uri="{FF2B5EF4-FFF2-40B4-BE49-F238E27FC236}">
                  <a16:creationId xmlns:a16="http://schemas.microsoft.com/office/drawing/2014/main" id="{CFEC44EB-07D8-691A-B00B-90F56631E513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83;p67">
              <a:extLst>
                <a:ext uri="{FF2B5EF4-FFF2-40B4-BE49-F238E27FC236}">
                  <a16:creationId xmlns:a16="http://schemas.microsoft.com/office/drawing/2014/main" id="{B89B4D2E-E380-267F-D6F6-18E3250EF878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84;p67">
              <a:extLst>
                <a:ext uri="{FF2B5EF4-FFF2-40B4-BE49-F238E27FC236}">
                  <a16:creationId xmlns:a16="http://schemas.microsoft.com/office/drawing/2014/main" id="{2A6C5AE4-D2BC-9B16-77D3-B9E7447664A6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85;p67">
              <a:extLst>
                <a:ext uri="{FF2B5EF4-FFF2-40B4-BE49-F238E27FC236}">
                  <a16:creationId xmlns:a16="http://schemas.microsoft.com/office/drawing/2014/main" id="{049D8F90-1DA9-933A-D68B-0A46857AFA33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6;p67">
              <a:extLst>
                <a:ext uri="{FF2B5EF4-FFF2-40B4-BE49-F238E27FC236}">
                  <a16:creationId xmlns:a16="http://schemas.microsoft.com/office/drawing/2014/main" id="{EA473EF6-D7EC-24B6-BE92-28AB085FDF2C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436" name="Picture 4" descr="Geography Icon Gráfico por Symbolic Language · Creative Fabrica">
            <a:extLst>
              <a:ext uri="{FF2B5EF4-FFF2-40B4-BE49-F238E27FC236}">
                <a16:creationId xmlns:a16="http://schemas.microsoft.com/office/drawing/2014/main" id="{7CFC4B4B-61E2-F29D-F020-BB686779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19" b="78689" l="33455" r="65455">
                        <a14:foregroundMark x1="33455" y1="45355" x2="33455" y2="45355"/>
                        <a14:foregroundMark x1="36000" y1="56831" x2="36000" y2="56831"/>
                        <a14:foregroundMark x1="33455" y1="39891" x2="33455" y2="39891"/>
                        <a14:foregroundMark x1="33818" y1="41530" x2="33818" y2="41530"/>
                        <a14:foregroundMark x1="36364" y1="31148" x2="36364" y2="31148"/>
                        <a14:foregroundMark x1="44364" y1="21858" x2="44364" y2="21858"/>
                        <a14:foregroundMark x1="53455" y1="20219" x2="53455" y2="20219"/>
                        <a14:foregroundMark x1="49455" y1="27869" x2="49455" y2="27869"/>
                        <a14:foregroundMark x1="43273" y1="34426" x2="43273" y2="34426"/>
                        <a14:foregroundMark x1="39273" y1="48634" x2="39273" y2="48634"/>
                        <a14:foregroundMark x1="45455" y1="54098" x2="45455" y2="54098"/>
                        <a14:foregroundMark x1="49818" y1="60656" x2="49818" y2="60656"/>
                        <a14:foregroundMark x1="57818" y1="53005" x2="57818" y2="53005"/>
                        <a14:foregroundMark x1="59636" y1="40437" x2="59636" y2="40437"/>
                        <a14:foregroundMark x1="53818" y1="33333" x2="53818" y2="33333"/>
                        <a14:foregroundMark x1="60000" y1="22404" x2="60000" y2="22404"/>
                        <a14:foregroundMark x1="48727" y1="78142" x2="48727" y2="78142"/>
                        <a14:foregroundMark x1="46545" y1="78689" x2="46545" y2="78689"/>
                        <a14:foregroundMark x1="53091" y1="78689" x2="53091" y2="78689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19" t="14041" r="29857" b="14213"/>
          <a:stretch/>
        </p:blipFill>
        <p:spPr bwMode="auto">
          <a:xfrm>
            <a:off x="5338649" y="613182"/>
            <a:ext cx="693540" cy="8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nterest rate increase black icon concept Vector Image">
            <a:extLst>
              <a:ext uri="{FF2B5EF4-FFF2-40B4-BE49-F238E27FC236}">
                <a16:creationId xmlns:a16="http://schemas.microsoft.com/office/drawing/2014/main" id="{78EF0E05-C6AC-DFCF-EB53-DA20454B4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80" b="74249" l="16204" r="82870">
                        <a14:foregroundMark x1="37500" y1="42918" x2="37500" y2="42918"/>
                        <a14:foregroundMark x1="21759" y1="55365" x2="21759" y2="55365"/>
                        <a14:foregroundMark x1="58796" y1="15880" x2="58796" y2="15880"/>
                        <a14:foregroundMark x1="75463" y1="25322" x2="75463" y2="25322"/>
                        <a14:foregroundMark x1="76389" y1="54506" x2="76389" y2="54506"/>
                        <a14:foregroundMark x1="82870" y1="62661" x2="82870" y2="62661"/>
                        <a14:foregroundMark x1="74074" y1="64807" x2="74074" y2="64807"/>
                        <a14:foregroundMark x1="63889" y1="60515" x2="63889" y2="6051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0129" r="9217" b="18394"/>
          <a:stretch/>
        </p:blipFill>
        <p:spPr bwMode="auto">
          <a:xfrm>
            <a:off x="7482323" y="654010"/>
            <a:ext cx="808982" cy="7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95CAD8-0D78-4756-C4B2-EA6581689F32}"/>
              </a:ext>
            </a:extLst>
          </p:cNvPr>
          <p:cNvSpPr txBox="1"/>
          <p:nvPr/>
        </p:nvSpPr>
        <p:spPr>
          <a:xfrm>
            <a:off x="4044875" y="4656939"/>
            <a:ext cx="4313817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AM Best </a:t>
            </a:r>
            <a:r>
              <a:rPr lang="en-US" sz="105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Claims Activity Amid Inflationary Pressures for Latin America Reinsurers- September 2022</a:t>
            </a:r>
            <a:endParaRPr lang="en-MX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47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011610" y="1961527"/>
            <a:ext cx="2968719" cy="178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619ED2"/>
                </a:solidFill>
              </a:rPr>
              <a:t>PERSPECTIVAS Y CLAVES </a:t>
            </a:r>
            <a:r>
              <a:rPr lang="es-ES" sz="2800" dirty="0">
                <a:solidFill>
                  <a:schemeClr val="dk1"/>
                </a:solidFill>
              </a:rPr>
              <a:t>PARA LAS </a:t>
            </a:r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RENOVACIONES DE CONTRATOS </a:t>
            </a:r>
            <a:r>
              <a:rPr lang="es-ES" sz="2800" dirty="0">
                <a:solidFill>
                  <a:schemeClr val="dk1"/>
                </a:solidFill>
              </a:rPr>
              <a:t>EN 2023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1F3F0-582D-2B0A-F30E-9BBC1AF3713A}"/>
              </a:ext>
            </a:extLst>
          </p:cNvPr>
          <p:cNvSpPr>
            <a:spLocks noChangeAspect="1"/>
          </p:cNvSpPr>
          <p:nvPr/>
        </p:nvSpPr>
        <p:spPr>
          <a:xfrm>
            <a:off x="1081225" y="1209998"/>
            <a:ext cx="720000" cy="720000"/>
          </a:xfrm>
          <a:prstGeom prst="rect">
            <a:avLst/>
          </a:prstGeom>
          <a:solidFill>
            <a:srgbClr val="61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4D068-DDBE-08A2-9765-3E4199CBE445}"/>
              </a:ext>
            </a:extLst>
          </p:cNvPr>
          <p:cNvSpPr txBox="1"/>
          <p:nvPr/>
        </p:nvSpPr>
        <p:spPr>
          <a:xfrm>
            <a:off x="1187079" y="1188182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44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4</a:t>
            </a:r>
          </a:p>
        </p:txBody>
      </p:sp>
      <p:sp>
        <p:nvSpPr>
          <p:cNvPr id="235" name="Google Shape;235;p29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26718593-4EA0-00EC-6627-B5E44C778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9342"/>
          <a:stretch/>
        </p:blipFill>
        <p:spPr bwMode="auto">
          <a:xfrm>
            <a:off x="4148105" y="1027116"/>
            <a:ext cx="4834533" cy="32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46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CE67-86E9-2730-17EB-BBAA9F8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93" y="2247121"/>
            <a:ext cx="2620800" cy="447600"/>
          </a:xfrm>
        </p:spPr>
        <p:txBody>
          <a:bodyPr/>
          <a:lstStyle/>
          <a:p>
            <a:r>
              <a:rPr lang="en-MX" sz="2000" dirty="0"/>
              <a:t>Mejora en la Certidumbre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76301-6BF7-2FC1-BE59-D66F065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93" y="2784648"/>
            <a:ext cx="2622319" cy="1959471"/>
          </a:xfrm>
        </p:spPr>
        <p:txBody>
          <a:bodyPr/>
          <a:lstStyle/>
          <a:p>
            <a:pPr marL="9525" indent="0"/>
            <a:r>
              <a:rPr lang="en-MX" sz="1400" dirty="0"/>
              <a:t>Se espera una disminución en las tasas de inflación, el mantenimiento de las tasas de interés y crec</a:t>
            </a:r>
            <a:r>
              <a:rPr lang="es-BO" sz="1400" dirty="0"/>
              <a:t>i</a:t>
            </a:r>
            <a:r>
              <a:rPr lang="en-MX" sz="1400" dirty="0"/>
              <a:t>miento positivo </a:t>
            </a:r>
            <a:r>
              <a:rPr lang="es-BO" sz="1400" dirty="0"/>
              <a:t>aunque marginal </a:t>
            </a:r>
            <a:r>
              <a:rPr lang="en-MX" sz="1400" dirty="0"/>
              <a:t>del PIB en la región. </a:t>
            </a:r>
          </a:p>
        </p:txBody>
      </p:sp>
      <p:sp>
        <p:nvSpPr>
          <p:cNvPr id="8" name="Google Shape;303;p35">
            <a:extLst>
              <a:ext uri="{FF2B5EF4-FFF2-40B4-BE49-F238E27FC236}">
                <a16:creationId xmlns:a16="http://schemas.microsoft.com/office/drawing/2014/main" id="{251977B6-943B-55ED-DA88-F3563FBFD0D1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31520" y="515363"/>
            <a:ext cx="7691718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accent1"/>
                </a:solidFill>
              </a:rPr>
              <a:t>PERSPECTIVAS PARA LAS </a:t>
            </a:r>
            <a:r>
              <a:rPr lang="es-ES_tradn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RENOVACIONES DE CONTRATOS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E13AC8-1285-1299-D3EE-CC755971F66A}"/>
              </a:ext>
            </a:extLst>
          </p:cNvPr>
          <p:cNvSpPr txBox="1">
            <a:spLocks/>
          </p:cNvSpPr>
          <p:nvPr/>
        </p:nvSpPr>
        <p:spPr>
          <a:xfrm>
            <a:off x="3242393" y="2252442"/>
            <a:ext cx="2620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2800" b="1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r>
              <a:rPr lang="en-MX" sz="2000" dirty="0"/>
              <a:t>Mejora en las Condiciones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4ECBC5-E7A4-A8D3-8666-302AA7492168}"/>
              </a:ext>
            </a:extLst>
          </p:cNvPr>
          <p:cNvSpPr txBox="1">
            <a:spLocks/>
          </p:cNvSpPr>
          <p:nvPr/>
        </p:nvSpPr>
        <p:spPr>
          <a:xfrm>
            <a:off x="6062693" y="2261886"/>
            <a:ext cx="2620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2800" b="1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arala"/>
              <a:buNone/>
              <a:defRPr sz="1800" b="0" i="0" u="none" strike="noStrike" cap="none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r>
              <a:rPr lang="en-MX" sz="2000" dirty="0"/>
              <a:t>Mejora en el Retorno de Capital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0036509-C038-9AF1-D504-CC4987C23DC8}"/>
              </a:ext>
            </a:extLst>
          </p:cNvPr>
          <p:cNvSpPr txBox="1">
            <a:spLocks/>
          </p:cNvSpPr>
          <p:nvPr/>
        </p:nvSpPr>
        <p:spPr>
          <a:xfrm>
            <a:off x="3240874" y="2774103"/>
            <a:ext cx="2622319" cy="205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" indent="0"/>
            <a:r>
              <a:rPr lang="en-MX" sz="1400" dirty="0"/>
              <a:t>Las reaseguradoras mantendrán su política de suscripción, si bien pueden ir mejorando levemente las condiciones.  Las condiciones en abril son levemente más favorables que las cerradas en enero de 2023.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B7328D6-C648-AF9A-C4A1-29D1AC0071D6}"/>
              </a:ext>
            </a:extLst>
          </p:cNvPr>
          <p:cNvSpPr txBox="1">
            <a:spLocks/>
          </p:cNvSpPr>
          <p:nvPr/>
        </p:nvSpPr>
        <p:spPr>
          <a:xfrm>
            <a:off x="6045805" y="2774102"/>
            <a:ext cx="2622319" cy="205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" indent="0"/>
            <a:r>
              <a:rPr lang="es-BO" sz="1400" dirty="0"/>
              <a:t>Se proyecta un r</a:t>
            </a:r>
            <a:r>
              <a:rPr lang="en-MX" sz="1400" dirty="0"/>
              <a:t>etorno </a:t>
            </a:r>
            <a:r>
              <a:rPr lang="es-BO" sz="1400" dirty="0"/>
              <a:t>positivo </a:t>
            </a:r>
            <a:r>
              <a:rPr lang="en-MX" sz="1400" dirty="0"/>
              <a:t>del capital de las reaseguradoras globales</a:t>
            </a:r>
            <a:r>
              <a:rPr lang="es-BO" sz="1400" dirty="0"/>
              <a:t>, lo que</a:t>
            </a:r>
            <a:r>
              <a:rPr lang="en-MX" sz="1400" dirty="0"/>
              <a:t> atra</a:t>
            </a:r>
            <a:r>
              <a:rPr lang="es-BO" sz="1400" dirty="0" err="1"/>
              <a:t>erá</a:t>
            </a:r>
            <a:r>
              <a:rPr lang="en-MX" sz="1400" dirty="0"/>
              <a:t> nuevos capitales y probablemente una mayor </a:t>
            </a:r>
            <a:r>
              <a:rPr lang="es-BO" sz="1400" dirty="0"/>
              <a:t>capacidad</a:t>
            </a:r>
            <a:r>
              <a:rPr lang="en-MX" sz="1400" dirty="0"/>
              <a:t> en LATAM. </a:t>
            </a:r>
          </a:p>
        </p:txBody>
      </p:sp>
      <p:sp>
        <p:nvSpPr>
          <p:cNvPr id="13" name="Google Shape;247;p30">
            <a:extLst>
              <a:ext uri="{FF2B5EF4-FFF2-40B4-BE49-F238E27FC236}">
                <a16:creationId xmlns:a16="http://schemas.microsoft.com/office/drawing/2014/main" id="{C0FF85DA-717A-DA1A-0037-D861E0528AB9}"/>
              </a:ext>
            </a:extLst>
          </p:cNvPr>
          <p:cNvSpPr>
            <a:spLocks noChangeAspect="1"/>
          </p:cNvSpPr>
          <p:nvPr/>
        </p:nvSpPr>
        <p:spPr>
          <a:xfrm>
            <a:off x="1336493" y="1364067"/>
            <a:ext cx="792000" cy="79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47;p30">
            <a:extLst>
              <a:ext uri="{FF2B5EF4-FFF2-40B4-BE49-F238E27FC236}">
                <a16:creationId xmlns:a16="http://schemas.microsoft.com/office/drawing/2014/main" id="{F3FB5CAB-C904-A8E0-F1BA-0FCC0DCE2F2A}"/>
              </a:ext>
            </a:extLst>
          </p:cNvPr>
          <p:cNvSpPr>
            <a:spLocks noChangeAspect="1"/>
          </p:cNvSpPr>
          <p:nvPr/>
        </p:nvSpPr>
        <p:spPr>
          <a:xfrm>
            <a:off x="4156033" y="1364067"/>
            <a:ext cx="792000" cy="79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47;p30">
            <a:extLst>
              <a:ext uri="{FF2B5EF4-FFF2-40B4-BE49-F238E27FC236}">
                <a16:creationId xmlns:a16="http://schemas.microsoft.com/office/drawing/2014/main" id="{0BF80D00-E20D-4E15-9478-C91CE14F67CD}"/>
              </a:ext>
            </a:extLst>
          </p:cNvPr>
          <p:cNvSpPr>
            <a:spLocks noChangeAspect="1"/>
          </p:cNvSpPr>
          <p:nvPr/>
        </p:nvSpPr>
        <p:spPr>
          <a:xfrm>
            <a:off x="6960964" y="1364067"/>
            <a:ext cx="792000" cy="79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82" name="Picture 2" descr="Reliability - Free security icons">
            <a:extLst>
              <a:ext uri="{FF2B5EF4-FFF2-40B4-BE49-F238E27FC236}">
                <a16:creationId xmlns:a16="http://schemas.microsoft.com/office/drawing/2014/main" id="{FCA4CDD6-B511-E465-E2CA-30F9B087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1111" l="0" r="94667">
                        <a14:foregroundMark x1="4000" y1="48444" x2="4000" y2="48444"/>
                        <a14:foregroundMark x1="90222" y1="43556" x2="90222" y2="43556"/>
                        <a14:foregroundMark x1="95111" y1="51111" x2="95111" y2="51111"/>
                        <a14:foregroundMark x1="444" y1="44000" x2="444" y2="44000"/>
                        <a14:foregroundMark x1="33778" y1="8444" x2="33778" y2="8444"/>
                        <a14:foregroundMark x1="34222" y1="91111" x2="34222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83" y="136406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onditions - Free business icons">
            <a:extLst>
              <a:ext uri="{FF2B5EF4-FFF2-40B4-BE49-F238E27FC236}">
                <a16:creationId xmlns:a16="http://schemas.microsoft.com/office/drawing/2014/main" id="{8CBBD453-2AF4-E495-4127-AB5CA6D8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6444" l="2667" r="96000">
                        <a14:foregroundMark x1="6667" y1="16444" x2="6667" y2="16444"/>
                        <a14:foregroundMark x1="21333" y1="9778" x2="21333" y2="9778"/>
                        <a14:foregroundMark x1="20000" y1="5778" x2="20000" y2="5778"/>
                        <a14:foregroundMark x1="54667" y1="8444" x2="54667" y2="8444"/>
                        <a14:foregroundMark x1="55111" y1="3111" x2="55111" y2="3111"/>
                        <a14:foregroundMark x1="2667" y1="48000" x2="2667" y2="48000"/>
                        <a14:foregroundMark x1="91111" y1="60889" x2="91111" y2="60889"/>
                        <a14:foregroundMark x1="94667" y1="60444" x2="94667" y2="60444"/>
                        <a14:foregroundMark x1="96444" y1="33778" x2="96444" y2="33778"/>
                        <a14:foregroundMark x1="52444" y1="88000" x2="52444" y2="88000"/>
                        <a14:foregroundMark x1="56444" y1="93778" x2="56444" y2="93778"/>
                        <a14:foregroundMark x1="56444" y1="96444" x2="56444" y2="96444"/>
                        <a14:foregroundMark x1="66667" y1="96444" x2="66667" y2="96444"/>
                        <a14:foregroundMark x1="19111" y1="2667" x2="19111" y2="2667"/>
                        <a14:foregroundMark x1="52000" y1="3111" x2="52000" y2="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56" y="1419452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i - Iconos gratis de negocio">
            <a:extLst>
              <a:ext uri="{FF2B5EF4-FFF2-40B4-BE49-F238E27FC236}">
                <a16:creationId xmlns:a16="http://schemas.microsoft.com/office/drawing/2014/main" id="{A980873C-1379-C7A4-B58B-C452BD43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6889" l="4000" r="96000">
                        <a14:foregroundMark x1="25778" y1="14667" x2="25778" y2="14667"/>
                        <a14:foregroundMark x1="18222" y1="6222" x2="6667" y2="10667"/>
                        <a14:foregroundMark x1="6667" y1="10667" x2="7556" y2="21778"/>
                        <a14:foregroundMark x1="7556" y1="21778" x2="8000" y2="21778"/>
                        <a14:foregroundMark x1="6222" y1="25778" x2="6222" y2="25778"/>
                        <a14:foregroundMark x1="24889" y1="7556" x2="24889" y2="7556"/>
                        <a14:foregroundMark x1="23111" y1="4444" x2="23111" y2="4444"/>
                        <a14:foregroundMark x1="50222" y1="20000" x2="50222" y2="20000"/>
                        <a14:foregroundMark x1="52000" y1="16889" x2="52000" y2="16889"/>
                        <a14:foregroundMark x1="78222" y1="14667" x2="78222" y2="14667"/>
                        <a14:foregroundMark x1="89333" y1="14667" x2="89333" y2="14667"/>
                        <a14:foregroundMark x1="92444" y1="15556" x2="92444" y2="15556"/>
                        <a14:foregroundMark x1="92444" y1="15556" x2="86222" y2="11556"/>
                        <a14:foregroundMark x1="91556" y1="6222" x2="91556" y2="6222"/>
                        <a14:foregroundMark x1="95556" y1="11556" x2="93778" y2="23111"/>
                        <a14:foregroundMark x1="93778" y1="23111" x2="84444" y2="28889"/>
                        <a14:foregroundMark x1="51111" y1="91111" x2="60444" y2="88889"/>
                        <a14:foregroundMark x1="53778" y1="95111" x2="53778" y2="95111"/>
                        <a14:foregroundMark x1="55556" y1="97333" x2="60444" y2="94667"/>
                        <a14:foregroundMark x1="4444" y1="63556" x2="4444" y2="63556"/>
                        <a14:foregroundMark x1="13333" y1="67111" x2="13333" y2="67111"/>
                        <a14:foregroundMark x1="48000" y1="33778" x2="48000" y2="33778"/>
                        <a14:foregroundMark x1="55556" y1="27111" x2="43556" y2="35111"/>
                        <a14:foregroundMark x1="43556" y1="35111" x2="56889" y2="34222"/>
                        <a14:foregroundMark x1="56889" y1="34222" x2="47111" y2="27556"/>
                        <a14:foregroundMark x1="47111" y1="27556" x2="49778" y2="39111"/>
                        <a14:foregroundMark x1="49778" y1="39111" x2="52444" y2="26667"/>
                        <a14:foregroundMark x1="52444" y1="26667" x2="48000" y2="39556"/>
                        <a14:foregroundMark x1="48000" y1="39556" x2="50667" y2="28444"/>
                        <a14:foregroundMark x1="50667" y1="28444" x2="48000" y2="41778"/>
                        <a14:foregroundMark x1="48000" y1="41778" x2="56000" y2="38667"/>
                        <a14:foregroundMark x1="64889" y1="37778" x2="64889" y2="37778"/>
                        <a14:foregroundMark x1="33778" y1="32000" x2="33778" y2="32000"/>
                        <a14:foregroundMark x1="96000" y1="17778" x2="96000" y2="17778"/>
                        <a14:foregroundMark x1="93778" y1="60444" x2="93778" y2="60444"/>
                        <a14:foregroundMark x1="77333" y1="20000" x2="77333" y2="20000"/>
                        <a14:foregroundMark x1="80000" y1="8000" x2="84444" y2="20889"/>
                        <a14:foregroundMark x1="84444" y1="20889" x2="78222" y2="8444"/>
                        <a14:foregroundMark x1="78222" y1="8444" x2="77333" y2="21778"/>
                        <a14:foregroundMark x1="77333" y1="21778" x2="82667" y2="22222"/>
                        <a14:foregroundMark x1="70667" y1="14667" x2="77333" y2="24889"/>
                        <a14:foregroundMark x1="77333" y1="24889" x2="69333" y2="14667"/>
                        <a14:foregroundMark x1="69333" y1="14667" x2="74222" y2="6222"/>
                        <a14:foregroundMark x1="93778" y1="60000" x2="95556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64" y="1299451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title" idx="8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CLAVES PARA LAS</a:t>
            </a:r>
            <a:br>
              <a:rPr lang="en" dirty="0"/>
            </a:b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RENOVACIONES DE CONTRATOS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2" name="Google Shape;392;p38"/>
          <p:cNvSpPr txBox="1">
            <a:spLocks noGrp="1"/>
          </p:cNvSpPr>
          <p:nvPr>
            <p:ph type="subTitle" idx="3"/>
          </p:nvPr>
        </p:nvSpPr>
        <p:spPr>
          <a:xfrm>
            <a:off x="443334" y="2407171"/>
            <a:ext cx="1980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/>
              <a:t>Anticipación en la negociación</a:t>
            </a:r>
          </a:p>
        </p:txBody>
      </p:sp>
      <p:sp>
        <p:nvSpPr>
          <p:cNvPr id="404" name="Google Shape;404;p38"/>
          <p:cNvSpPr>
            <a:spLocks noChangeAspect="1"/>
          </p:cNvSpPr>
          <p:nvPr/>
        </p:nvSpPr>
        <p:spPr>
          <a:xfrm>
            <a:off x="3079501" y="1622943"/>
            <a:ext cx="792000" cy="79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38"/>
          <p:cNvSpPr>
            <a:spLocks noChangeAspect="1"/>
          </p:cNvSpPr>
          <p:nvPr/>
        </p:nvSpPr>
        <p:spPr>
          <a:xfrm>
            <a:off x="1045996" y="1622943"/>
            <a:ext cx="792000" cy="7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404;p38">
            <a:extLst>
              <a:ext uri="{FF2B5EF4-FFF2-40B4-BE49-F238E27FC236}">
                <a16:creationId xmlns:a16="http://schemas.microsoft.com/office/drawing/2014/main" id="{D9454AB2-F398-D3DF-405B-0AE7BB3DF92D}"/>
              </a:ext>
            </a:extLst>
          </p:cNvPr>
          <p:cNvSpPr>
            <a:spLocks noChangeAspect="1"/>
          </p:cNvSpPr>
          <p:nvPr/>
        </p:nvSpPr>
        <p:spPr>
          <a:xfrm>
            <a:off x="5113006" y="1622943"/>
            <a:ext cx="792000" cy="79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404;p38">
            <a:extLst>
              <a:ext uri="{FF2B5EF4-FFF2-40B4-BE49-F238E27FC236}">
                <a16:creationId xmlns:a16="http://schemas.microsoft.com/office/drawing/2014/main" id="{EA2686BF-249B-FAEF-EBFA-44CB49849C55}"/>
              </a:ext>
            </a:extLst>
          </p:cNvPr>
          <p:cNvSpPr>
            <a:spLocks noChangeAspect="1"/>
          </p:cNvSpPr>
          <p:nvPr/>
        </p:nvSpPr>
        <p:spPr>
          <a:xfrm>
            <a:off x="7146510" y="1622943"/>
            <a:ext cx="792000" cy="7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404;p38">
            <a:extLst>
              <a:ext uri="{FF2B5EF4-FFF2-40B4-BE49-F238E27FC236}">
                <a16:creationId xmlns:a16="http://schemas.microsoft.com/office/drawing/2014/main" id="{286115A0-FC1B-EEEC-33FA-E7B15502C45D}"/>
              </a:ext>
            </a:extLst>
          </p:cNvPr>
          <p:cNvSpPr>
            <a:spLocks noChangeAspect="1"/>
          </p:cNvSpPr>
          <p:nvPr/>
        </p:nvSpPr>
        <p:spPr>
          <a:xfrm>
            <a:off x="4096735" y="3315831"/>
            <a:ext cx="792000" cy="79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417;p38">
            <a:extLst>
              <a:ext uri="{FF2B5EF4-FFF2-40B4-BE49-F238E27FC236}">
                <a16:creationId xmlns:a16="http://schemas.microsoft.com/office/drawing/2014/main" id="{F2242635-8DB0-C83A-1724-4DEEDABB4DE1}"/>
              </a:ext>
            </a:extLst>
          </p:cNvPr>
          <p:cNvSpPr>
            <a:spLocks noChangeAspect="1"/>
          </p:cNvSpPr>
          <p:nvPr/>
        </p:nvSpPr>
        <p:spPr>
          <a:xfrm>
            <a:off x="1838959" y="3315831"/>
            <a:ext cx="792000" cy="7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04;p38">
            <a:extLst>
              <a:ext uri="{FF2B5EF4-FFF2-40B4-BE49-F238E27FC236}">
                <a16:creationId xmlns:a16="http://schemas.microsoft.com/office/drawing/2014/main" id="{65EE05A2-E098-018B-C980-3699187450A8}"/>
              </a:ext>
            </a:extLst>
          </p:cNvPr>
          <p:cNvSpPr>
            <a:spLocks noChangeAspect="1"/>
          </p:cNvSpPr>
          <p:nvPr/>
        </p:nvSpPr>
        <p:spPr>
          <a:xfrm>
            <a:off x="6354510" y="3315831"/>
            <a:ext cx="792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392;p38">
            <a:extLst>
              <a:ext uri="{FF2B5EF4-FFF2-40B4-BE49-F238E27FC236}">
                <a16:creationId xmlns:a16="http://schemas.microsoft.com/office/drawing/2014/main" id="{ADE42BA6-91A1-E6FE-832F-9E520935D031}"/>
              </a:ext>
            </a:extLst>
          </p:cNvPr>
          <p:cNvSpPr txBox="1">
            <a:spLocks/>
          </p:cNvSpPr>
          <p:nvPr/>
        </p:nvSpPr>
        <p:spPr>
          <a:xfrm>
            <a:off x="2478682" y="2394023"/>
            <a:ext cx="1980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s-ES_tradnl" sz="1200" dirty="0"/>
              <a:t>Calidad de la información de la aseguradora</a:t>
            </a:r>
          </a:p>
        </p:txBody>
      </p:sp>
      <p:sp>
        <p:nvSpPr>
          <p:cNvPr id="22" name="Google Shape;392;p38">
            <a:extLst>
              <a:ext uri="{FF2B5EF4-FFF2-40B4-BE49-F238E27FC236}">
                <a16:creationId xmlns:a16="http://schemas.microsoft.com/office/drawing/2014/main" id="{0EEC7BDD-AACA-F0C8-3AEA-BBEB3D60632B}"/>
              </a:ext>
            </a:extLst>
          </p:cNvPr>
          <p:cNvSpPr txBox="1">
            <a:spLocks/>
          </p:cNvSpPr>
          <p:nvPr/>
        </p:nvSpPr>
        <p:spPr>
          <a:xfrm>
            <a:off x="4501895" y="2398207"/>
            <a:ext cx="2033035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s-ES_tradnl" sz="1200" dirty="0"/>
              <a:t>Proyecciones adecuadas del mercado y de la aseguradora</a:t>
            </a:r>
          </a:p>
        </p:txBody>
      </p:sp>
      <p:sp>
        <p:nvSpPr>
          <p:cNvPr id="23" name="Google Shape;392;p38">
            <a:extLst>
              <a:ext uri="{FF2B5EF4-FFF2-40B4-BE49-F238E27FC236}">
                <a16:creationId xmlns:a16="http://schemas.microsoft.com/office/drawing/2014/main" id="{8D9B1206-DBDA-5BBF-B691-9D32433A55C6}"/>
              </a:ext>
            </a:extLst>
          </p:cNvPr>
          <p:cNvSpPr txBox="1">
            <a:spLocks/>
          </p:cNvSpPr>
          <p:nvPr/>
        </p:nvSpPr>
        <p:spPr>
          <a:xfrm>
            <a:off x="6567205" y="2407796"/>
            <a:ext cx="1980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s-ES_tradnl" sz="1200" dirty="0"/>
              <a:t>Buena información de la historia de la aseguradora</a:t>
            </a:r>
          </a:p>
        </p:txBody>
      </p:sp>
      <p:sp>
        <p:nvSpPr>
          <p:cNvPr id="24" name="Google Shape;392;p38">
            <a:extLst>
              <a:ext uri="{FF2B5EF4-FFF2-40B4-BE49-F238E27FC236}">
                <a16:creationId xmlns:a16="http://schemas.microsoft.com/office/drawing/2014/main" id="{6C28D54B-C2F6-31FB-DEB2-EEFE2AF661E1}"/>
              </a:ext>
            </a:extLst>
          </p:cNvPr>
          <p:cNvSpPr txBox="1">
            <a:spLocks/>
          </p:cNvSpPr>
          <p:nvPr/>
        </p:nvSpPr>
        <p:spPr>
          <a:xfrm>
            <a:off x="1252492" y="4086968"/>
            <a:ext cx="1980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s-ES_tradnl" sz="1200" dirty="0"/>
              <a:t>Entender el mercado global</a:t>
            </a:r>
          </a:p>
        </p:txBody>
      </p:sp>
      <p:sp>
        <p:nvSpPr>
          <p:cNvPr id="25" name="Google Shape;392;p38">
            <a:extLst>
              <a:ext uri="{FF2B5EF4-FFF2-40B4-BE49-F238E27FC236}">
                <a16:creationId xmlns:a16="http://schemas.microsoft.com/office/drawing/2014/main" id="{C40C005A-DFD5-A20B-32BF-07EE58D23E15}"/>
              </a:ext>
            </a:extLst>
          </p:cNvPr>
          <p:cNvSpPr txBox="1">
            <a:spLocks/>
          </p:cNvSpPr>
          <p:nvPr/>
        </p:nvSpPr>
        <p:spPr>
          <a:xfrm>
            <a:off x="3528510" y="4091204"/>
            <a:ext cx="1980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s-ES_tradnl" sz="1200" dirty="0"/>
              <a:t>Estrategia clara de la aseguradora para los próximos 2/3 años </a:t>
            </a:r>
          </a:p>
        </p:txBody>
      </p:sp>
      <p:sp>
        <p:nvSpPr>
          <p:cNvPr id="26" name="Google Shape;392;p38">
            <a:extLst>
              <a:ext uri="{FF2B5EF4-FFF2-40B4-BE49-F238E27FC236}">
                <a16:creationId xmlns:a16="http://schemas.microsoft.com/office/drawing/2014/main" id="{9302DCE7-6B08-7A04-2E7F-5B5C6750B1EC}"/>
              </a:ext>
            </a:extLst>
          </p:cNvPr>
          <p:cNvSpPr txBox="1">
            <a:spLocks/>
          </p:cNvSpPr>
          <p:nvPr/>
        </p:nvSpPr>
        <p:spPr>
          <a:xfrm>
            <a:off x="5574022" y="4086968"/>
            <a:ext cx="2365121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s-ES_tradnl" sz="1200" dirty="0"/>
              <a:t>Adecuado timing, dando más tiempo al reasegurador para procesar la información suministrada</a:t>
            </a:r>
          </a:p>
        </p:txBody>
      </p:sp>
      <p:pic>
        <p:nvPicPr>
          <p:cNvPr id="21506" name="Picture 2" descr="Negotiation - icon by Adioma">
            <a:extLst>
              <a:ext uri="{FF2B5EF4-FFF2-40B4-BE49-F238E27FC236}">
                <a16:creationId xmlns:a16="http://schemas.microsoft.com/office/drawing/2014/main" id="{FAF7B584-1E30-70E8-8FFA-B4D54FA9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7778" l="2667" r="92889">
                        <a14:foregroundMark x1="16444" y1="31556" x2="16444" y2="31556"/>
                        <a14:foregroundMark x1="21778" y1="28000" x2="25333" y2="30667"/>
                        <a14:foregroundMark x1="23111" y1="25333" x2="23111" y2="28444"/>
                        <a14:foregroundMark x1="12444" y1="42222" x2="8000" y2="57778"/>
                        <a14:foregroundMark x1="8000" y1="57778" x2="11111" y2="60000"/>
                        <a14:foregroundMark x1="10222" y1="57778" x2="10222" y2="72000"/>
                        <a14:foregroundMark x1="10222" y1="72000" x2="13333" y2="62222"/>
                        <a14:foregroundMark x1="6222" y1="52000" x2="5778" y2="65778"/>
                        <a14:foregroundMark x1="5778" y1="65778" x2="16889" y2="71111"/>
                        <a14:foregroundMark x1="16889" y1="71111" x2="17333" y2="71111"/>
                        <a14:foregroundMark x1="32889" y1="94222" x2="32444" y2="97778"/>
                        <a14:foregroundMark x1="32000" y1="96000" x2="32000" y2="81778"/>
                        <a14:foregroundMark x1="32000" y1="81778" x2="22222" y2="73778"/>
                        <a14:foregroundMark x1="22222" y1="73778" x2="8889" y2="72444"/>
                        <a14:foregroundMark x1="8889" y1="72444" x2="8444" y2="72000"/>
                        <a14:foregroundMark x1="8889" y1="72000" x2="7111" y2="59556"/>
                        <a14:foregroundMark x1="7111" y1="59556" x2="7556" y2="59111"/>
                        <a14:foregroundMark x1="6667" y1="59111" x2="5778" y2="72889"/>
                        <a14:foregroundMark x1="5778" y1="72889" x2="10222" y2="76444"/>
                        <a14:foregroundMark x1="6222" y1="75556" x2="2667" y2="63111"/>
                        <a14:foregroundMark x1="2667" y1="63111" x2="4444" y2="57333"/>
                        <a14:foregroundMark x1="12000" y1="42222" x2="20444" y2="53333"/>
                        <a14:foregroundMark x1="20444" y1="53333" x2="32000" y2="62222"/>
                        <a14:foregroundMark x1="32000" y1="62222" x2="34667" y2="62222"/>
                        <a14:foregroundMark x1="38222" y1="63111" x2="64000" y2="60444"/>
                        <a14:foregroundMark x1="71111" y1="60000" x2="80889" y2="49333"/>
                        <a14:foregroundMark x1="80889" y1="49333" x2="92889" y2="59556"/>
                        <a14:foregroundMark x1="92889" y1="59556" x2="92889" y2="64000"/>
                        <a14:foregroundMark x1="78667" y1="28000" x2="82222" y2="32444"/>
                        <a14:foregroundMark x1="57778" y1="20000" x2="57778" y2="20000"/>
                        <a14:foregroundMark x1="56889" y1="5333" x2="56889" y2="5333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9" y="1685983"/>
            <a:ext cx="658148" cy="6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nfo, information Icon in PixelPerfect">
            <a:extLst>
              <a:ext uri="{FF2B5EF4-FFF2-40B4-BE49-F238E27FC236}">
                <a16:creationId xmlns:a16="http://schemas.microsoft.com/office/drawing/2014/main" id="{A5C6EF42-29D8-05F8-023F-1635FA1C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444" y1="28889" x2="22667" y2="49778"/>
                        <a14:foregroundMark x1="22667" y1="49778" x2="20444" y2="68000"/>
                        <a14:foregroundMark x1="20444" y1="68000" x2="27111" y2="79556"/>
                        <a14:foregroundMark x1="27111" y1="79556" x2="44000" y2="84444"/>
                        <a14:foregroundMark x1="44000" y1="84444" x2="56444" y2="83111"/>
                        <a14:foregroundMark x1="56444" y1="83111" x2="67111" y2="75111"/>
                        <a14:foregroundMark x1="67111" y1="75111" x2="72889" y2="46667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95" y="1668793"/>
            <a:ext cx="700079" cy="7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ojection - Free business icons">
            <a:extLst>
              <a:ext uri="{FF2B5EF4-FFF2-40B4-BE49-F238E27FC236}">
                <a16:creationId xmlns:a16="http://schemas.microsoft.com/office/drawing/2014/main" id="{BCC95F4E-0867-C86E-745F-BD0D2768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7" y="1737965"/>
            <a:ext cx="576545" cy="5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Information - Free education icons">
            <a:extLst>
              <a:ext uri="{FF2B5EF4-FFF2-40B4-BE49-F238E27FC236}">
                <a16:creationId xmlns:a16="http://schemas.microsoft.com/office/drawing/2014/main" id="{9958F120-0143-C1DA-FEB9-65FAA633B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9" b="97778" l="2667" r="95556">
                        <a14:foregroundMark x1="10667" y1="10222" x2="10222" y2="11556"/>
                        <a14:foregroundMark x1="10222" y1="9778" x2="9778" y2="53778"/>
                        <a14:foregroundMark x1="7111" y1="14222" x2="6667" y2="60444"/>
                        <a14:foregroundMark x1="15060" y1="16444" x2="14667" y2="68000"/>
                        <a14:foregroundMark x1="15111" y1="9778" x2="15060" y2="16444"/>
                        <a14:foregroundMark x1="12889" y1="5333" x2="4000" y2="14222"/>
                        <a14:foregroundMark x1="4000" y1="14222" x2="4444" y2="64444"/>
                        <a14:foregroundMark x1="3111" y1="66667" x2="6667" y2="11111"/>
                        <a14:foregroundMark x1="12889" y1="4889" x2="15111" y2="1333"/>
                        <a14:foregroundMark x1="33333" y1="7111" x2="31556" y2="54667"/>
                        <a14:foregroundMark x1="31556" y1="54667" x2="44444" y2="54667"/>
                        <a14:foregroundMark x1="44444" y1="54667" x2="62222" y2="45778"/>
                        <a14:foregroundMark x1="62222" y1="45778" x2="70222" y2="32000"/>
                        <a14:foregroundMark x1="70222" y1="32000" x2="60889" y2="10667"/>
                        <a14:foregroundMark x1="60889" y1="10667" x2="46667" y2="8889"/>
                        <a14:foregroundMark x1="46667" y1="8889" x2="42667" y2="9778"/>
                        <a14:foregroundMark x1="37333" y1="80889" x2="11111" y2="80444"/>
                        <a14:foregroundMark x1="11111" y1="80444" x2="5778" y2="92889"/>
                        <a14:foregroundMark x1="5778" y1="92889" x2="20889" y2="97333"/>
                        <a14:foregroundMark x1="20889" y1="97333" x2="34667" y2="96000"/>
                        <a14:foregroundMark x1="34667" y1="96000" x2="35111" y2="96000"/>
                        <a14:foregroundMark x1="51111" y1="96000" x2="27111" y2="96444"/>
                        <a14:foregroundMark x1="51111" y1="96444" x2="16444" y2="96444"/>
                        <a14:foregroundMark x1="51556" y1="94667" x2="12889" y2="97333"/>
                        <a14:foregroundMark x1="39111" y1="81333" x2="47111" y2="81778"/>
                        <a14:foregroundMark x1="68000" y1="67111" x2="68000" y2="67111"/>
                        <a14:foregroundMark x1="68000" y1="67111" x2="68889" y2="81333"/>
                        <a14:foregroundMark x1="68889" y1="81333" x2="70730" y2="82222"/>
                        <a14:foregroundMark x1="84003" y1="85649" x2="91111" y2="79556"/>
                        <a14:foregroundMark x1="91111" y1="79556" x2="90667" y2="74667"/>
                        <a14:foregroundMark x1="89778" y1="69333" x2="97333" y2="87111"/>
                        <a14:foregroundMark x1="95026" y1="91395" x2="94729" y2="91946"/>
                        <a14:foregroundMark x1="97333" y1="87111" x2="95043" y2="91363"/>
                        <a14:foregroundMark x1="83010" y1="98474" x2="72444" y2="98222"/>
                        <a14:foregroundMark x1="72444" y1="98222" x2="64000" y2="88889"/>
                        <a14:foregroundMark x1="64000" y1="88889" x2="66222" y2="75556"/>
                        <a14:foregroundMark x1="66222" y1="75556" x2="66222" y2="75556"/>
                        <a14:foregroundMark x1="69333" y1="65778" x2="61778" y2="80000"/>
                        <a14:foregroundMark x1="61778" y1="80000" x2="67997" y2="82926"/>
                        <a14:foregroundMark x1="81116" y1="87556" x2="85333" y2="88000"/>
                        <a14:foregroundMark x1="83111" y1="65333" x2="83111" y2="82222"/>
                        <a14:foregroundMark x1="83111" y1="82222" x2="90667" y2="72444"/>
                        <a14:foregroundMark x1="90667" y1="72444" x2="86222" y2="60889"/>
                        <a14:foregroundMark x1="86222" y1="60889" x2="86222" y2="60889"/>
                        <a14:foregroundMark x1="91111" y1="65333" x2="90222" y2="79556"/>
                        <a14:foregroundMark x1="90222" y1="79556" x2="86776" y2="89894"/>
                        <a14:foregroundMark x1="88175" y1="89169" x2="94222" y2="81778"/>
                        <a14:foregroundMark x1="94222" y1="81778" x2="92000" y2="67556"/>
                        <a14:foregroundMark x1="92000" y1="67556" x2="88889" y2="64444"/>
                        <a14:foregroundMark x1="87556" y1="62222" x2="98222" y2="72000"/>
                        <a14:foregroundMark x1="98222" y1="72000" x2="95556" y2="85333"/>
                        <a14:foregroundMark x1="95556" y1="85333" x2="93778" y2="87556"/>
                        <a14:foregroundMark x1="86667" y1="67111" x2="75111" y2="59556"/>
                        <a14:foregroundMark x1="75111" y1="59556" x2="65333" y2="68444"/>
                        <a14:foregroundMark x1="65333" y1="68444" x2="61333" y2="81778"/>
                        <a14:foregroundMark x1="61333" y1="81778" x2="61778" y2="86667"/>
                        <a14:foregroundMark x1="42667" y1="64000" x2="52444" y2="52000"/>
                        <a14:foregroundMark x1="52444" y1="52000" x2="64444" y2="44000"/>
                        <a14:foregroundMark x1="64444" y1="44000" x2="67111" y2="35556"/>
                        <a14:foregroundMark x1="62222" y1="40444" x2="39556" y2="40444"/>
                        <a14:foregroundMark x1="39556" y1="40444" x2="66667" y2="42667"/>
                        <a14:foregroundMark x1="72444" y1="41778" x2="60000" y2="50222"/>
                        <a14:foregroundMark x1="60000" y1="50222" x2="49333" y2="64000"/>
                        <a14:foregroundMark x1="38667" y1="43111" x2="36444" y2="56000"/>
                        <a14:foregroundMark x1="36444" y1="56000" x2="31556" y2="64889"/>
                        <a14:foregroundMark x1="25333" y1="16444" x2="25778" y2="65333"/>
                        <a14:foregroundMark x1="28889" y1="22667" x2="28444" y2="8889"/>
                        <a14:foregroundMark x1="28444" y1="8889" x2="41333" y2="4889"/>
                        <a14:foregroundMark x1="41333" y1="4889" x2="64000" y2="5778"/>
                        <a14:foregroundMark x1="37778" y1="25778" x2="62667" y2="26222"/>
                        <a14:foregroundMark x1="70222" y1="8000" x2="70667" y2="40444"/>
                        <a14:foregroundMark x1="70667" y1="40444" x2="70667" y2="40000"/>
                        <a14:foregroundMark x1="66222" y1="35556" x2="66222" y2="35556"/>
                        <a14:backgroundMark x1="19556" y1="16444" x2="19556" y2="16444"/>
                        <a14:backgroundMark x1="76444" y1="83556" x2="76444" y2="83556"/>
                        <a14:backgroundMark x1="76444" y1="87556" x2="76444" y2="87556"/>
                        <a14:backgroundMark x1="76444" y1="84889" x2="76444" y2="87556"/>
                        <a14:backgroundMark x1="75556" y1="82222" x2="75556" y2="85778"/>
                        <a14:backgroundMark x1="94667" y1="96000" x2="90222" y2="98667"/>
                        <a14:backgroundMark x1="96000" y1="93778" x2="87111" y2="99556"/>
                        <a14:backgroundMark x1="95556" y1="92889" x2="95111" y2="91556"/>
                        <a14:backgroundMark x1="96000" y1="93333" x2="84000" y2="99556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70" y="1701296"/>
            <a:ext cx="641228" cy="6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Global Market Icons - Free SVG &amp; PNG Global Market Images - Noun Project">
            <a:extLst>
              <a:ext uri="{FF2B5EF4-FFF2-40B4-BE49-F238E27FC236}">
                <a16:creationId xmlns:a16="http://schemas.microsoft.com/office/drawing/2014/main" id="{9527460A-B9EF-8E36-39AA-9EAEEB95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500" r="90000">
                        <a14:foregroundMark x1="9500" y1="36500" x2="10500" y2="64000"/>
                        <a14:foregroundMark x1="10500" y1="64000" x2="14000" y2="72500"/>
                        <a14:foregroundMark x1="10000" y1="60000" x2="7500" y2="48000"/>
                        <a14:foregroundMark x1="7500" y1="48000" x2="5500" y2="53000"/>
                        <a14:foregroundMark x1="42000" y1="48000" x2="42000" y2="48000"/>
                        <a14:foregroundMark x1="51000" y1="76500" x2="64500" y2="76500"/>
                        <a14:foregroundMark x1="64500" y1="76500" x2="74000" y2="67000"/>
                        <a14:foregroundMark x1="74000" y1="67000" x2="78000" y2="57500"/>
                        <a14:foregroundMark x1="45000" y1="86000" x2="45000" y2="86000"/>
                        <a14:foregroundMark x1="68000" y1="86500" x2="68000" y2="8650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23" y="3361698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Strategy development - Free marketing icons">
            <a:extLst>
              <a:ext uri="{FF2B5EF4-FFF2-40B4-BE49-F238E27FC236}">
                <a16:creationId xmlns:a16="http://schemas.microsoft.com/office/drawing/2014/main" id="{4701075D-A033-FC75-9C55-5A569D02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11" b="99556" l="9778" r="94667">
                        <a14:foregroundMark x1="46222" y1="45778" x2="45778" y2="72889"/>
                        <a14:foregroundMark x1="31111" y1="86667" x2="50667" y2="93778"/>
                        <a14:foregroundMark x1="65333" y1="72444" x2="67556" y2="89778"/>
                        <a14:foregroundMark x1="67556" y1="89778" x2="75111" y2="93333"/>
                        <a14:foregroundMark x1="95111" y1="78667" x2="95111" y2="78667"/>
                        <a14:foregroundMark x1="76889" y1="95556" x2="76889" y2="99556"/>
                        <a14:foregroundMark x1="38222" y1="33333" x2="38222" y2="33333"/>
                        <a14:foregroundMark x1="44889" y1="27111" x2="44889" y2="27111"/>
                        <a14:foregroundMark x1="47111" y1="14222" x2="47111" y2="14222"/>
                        <a14:foregroundMark x1="46222" y1="3111" x2="46222" y2="1777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3393153"/>
            <a:ext cx="621090" cy="6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Timing - Free time and date icons">
            <a:extLst>
              <a:ext uri="{FF2B5EF4-FFF2-40B4-BE49-F238E27FC236}">
                <a16:creationId xmlns:a16="http://schemas.microsoft.com/office/drawing/2014/main" id="{439428C0-C8F0-1A3E-DB3B-F06FBDF7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95556" l="8000" r="93778">
                        <a14:foregroundMark x1="18222" y1="30667" x2="18222" y2="30667"/>
                        <a14:foregroundMark x1="13778" y1="39556" x2="13778" y2="39556"/>
                        <a14:foregroundMark x1="8444" y1="50667" x2="8444" y2="50667"/>
                        <a14:foregroundMark x1="27556" y1="12889" x2="27556" y2="12889"/>
                        <a14:foregroundMark x1="34222" y1="24000" x2="34222" y2="24000"/>
                        <a14:foregroundMark x1="40889" y1="16889" x2="40889" y2="16889"/>
                        <a14:foregroundMark x1="59556" y1="32889" x2="59556" y2="32889"/>
                        <a14:foregroundMark x1="48444" y1="74667" x2="48444" y2="74667"/>
                        <a14:foregroundMark x1="83111" y1="89333" x2="83111" y2="89333"/>
                        <a14:foregroundMark x1="85333" y1="82667" x2="75556" y2="90222"/>
                        <a14:foregroundMark x1="75556" y1="90222" x2="88889" y2="92000"/>
                        <a14:foregroundMark x1="88889" y1="92000" x2="88889" y2="92000"/>
                        <a14:foregroundMark x1="93778" y1="84000" x2="93778" y2="93778"/>
                        <a14:foregroundMark x1="92000" y1="95556" x2="92000" y2="95556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19" y="334810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1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 57% de las propuestas de negocio se queda en una idea">
            <a:extLst>
              <a:ext uri="{FF2B5EF4-FFF2-40B4-BE49-F238E27FC236}">
                <a16:creationId xmlns:a16="http://schemas.microsoft.com/office/drawing/2014/main" id="{744499C2-65E4-6BC1-8F46-5AE4320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11728"/>
          <a:stretch/>
        </p:blipFill>
        <p:spPr bwMode="auto">
          <a:xfrm>
            <a:off x="4131954" y="209223"/>
            <a:ext cx="5012046" cy="47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011610" y="1961527"/>
            <a:ext cx="3054781" cy="178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619ED2"/>
                </a:solidFill>
              </a:rPr>
              <a:t>PROPUESTAS</a:t>
            </a:r>
            <a:br>
              <a:rPr lang="es-ES" sz="2800" dirty="0">
                <a:solidFill>
                  <a:srgbClr val="619ED2"/>
                </a:solidFill>
              </a:rPr>
            </a:br>
            <a:r>
              <a:rPr lang="es-ES" sz="2800" dirty="0">
                <a:solidFill>
                  <a:schemeClr val="dk1"/>
                </a:solidFill>
              </a:rPr>
              <a:t>PARA LOS </a:t>
            </a:r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REASEGURADORES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1F3F0-582D-2B0A-F30E-9BBC1AF3713A}"/>
              </a:ext>
            </a:extLst>
          </p:cNvPr>
          <p:cNvSpPr>
            <a:spLocks noChangeAspect="1"/>
          </p:cNvSpPr>
          <p:nvPr/>
        </p:nvSpPr>
        <p:spPr>
          <a:xfrm>
            <a:off x="1081225" y="1209998"/>
            <a:ext cx="720000" cy="720000"/>
          </a:xfrm>
          <a:prstGeom prst="rect">
            <a:avLst/>
          </a:prstGeom>
          <a:solidFill>
            <a:srgbClr val="5C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4D068-DDBE-08A2-9765-3E4199CBE445}"/>
              </a:ext>
            </a:extLst>
          </p:cNvPr>
          <p:cNvSpPr txBox="1"/>
          <p:nvPr/>
        </p:nvSpPr>
        <p:spPr>
          <a:xfrm>
            <a:off x="1187079" y="1188182"/>
            <a:ext cx="530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44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5</a:t>
            </a:r>
          </a:p>
        </p:txBody>
      </p:sp>
      <p:sp>
        <p:nvSpPr>
          <p:cNvPr id="235" name="Google Shape;235;p29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67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5105401" y="1102500"/>
            <a:ext cx="3022500" cy="2938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5105401" y="1331400"/>
            <a:ext cx="3022500" cy="669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bg1"/>
                </a:solidFill>
              </a:rPr>
              <a:t>CAPACITACIÓN</a:t>
            </a:r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1"/>
          </p:nvPr>
        </p:nvSpPr>
        <p:spPr>
          <a:xfrm>
            <a:off x="5185186" y="1979537"/>
            <a:ext cx="2861534" cy="1947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Retomar la educación / capacitación de los ejecutivos de las cedentes.  Los cursos que ofrecen hoy en día son muy limitados.  Usando la tecnología pueden ser ampliados y abarcar un universo mayor.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B3B765-4CB8-460D-490C-F4245B071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042" y="556260"/>
            <a:ext cx="3736040" cy="373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4B2786-8035-ED0F-C0AA-6A705BA667FB}"/>
              </a:ext>
            </a:extLst>
          </p:cNvPr>
          <p:cNvSpPr txBox="1"/>
          <p:nvPr/>
        </p:nvSpPr>
        <p:spPr>
          <a:xfrm>
            <a:off x="5760720" y="463447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X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https://storyset.com/work"&gt;Work illustrations by Storyset</a:t>
            </a:r>
          </a:p>
        </p:txBody>
      </p:sp>
    </p:spTree>
    <p:extLst>
      <p:ext uri="{BB962C8B-B14F-4D97-AF65-F5344CB8AC3E}">
        <p14:creationId xmlns:p14="http://schemas.microsoft.com/office/powerpoint/2010/main" val="324779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011610" y="1961528"/>
            <a:ext cx="2897239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INFORMACIÓN</a:t>
            </a:r>
            <a:r>
              <a:rPr lang="en" sz="2800" dirty="0"/>
              <a:t> </a:t>
            </a:r>
            <a:r>
              <a:rPr lang="en" sz="2800" dirty="0">
                <a:solidFill>
                  <a:schemeClr val="accent1"/>
                </a:solidFill>
              </a:rPr>
              <a:t>ESTADÍSTICA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1F3F0-582D-2B0A-F30E-9BBC1AF3713A}"/>
              </a:ext>
            </a:extLst>
          </p:cNvPr>
          <p:cNvSpPr>
            <a:spLocks noChangeAspect="1"/>
          </p:cNvSpPr>
          <p:nvPr/>
        </p:nvSpPr>
        <p:spPr>
          <a:xfrm>
            <a:off x="1081225" y="1209998"/>
            <a:ext cx="720000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4D068-DDBE-08A2-9765-3E4199CBE445}"/>
              </a:ext>
            </a:extLst>
          </p:cNvPr>
          <p:cNvSpPr txBox="1"/>
          <p:nvPr/>
        </p:nvSpPr>
        <p:spPr>
          <a:xfrm>
            <a:off x="1187079" y="1188182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44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1</a:t>
            </a:r>
          </a:p>
        </p:txBody>
      </p:sp>
      <p:pic>
        <p:nvPicPr>
          <p:cNvPr id="2050" name="Picture 2" descr="Statistics - Definition, History, and Uses in Finance">
            <a:extLst>
              <a:ext uri="{FF2B5EF4-FFF2-40B4-BE49-F238E27FC236}">
                <a16:creationId xmlns:a16="http://schemas.microsoft.com/office/drawing/2014/main" id="{8E8AAA5E-F23D-4E0B-A0B4-197C891B4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/>
          <a:stretch/>
        </p:blipFill>
        <p:spPr bwMode="auto">
          <a:xfrm>
            <a:off x="3762702" y="-103422"/>
            <a:ext cx="5381297" cy="52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Google Shape;235;p29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/>
          <p:nvPr/>
        </p:nvSpPr>
        <p:spPr>
          <a:xfrm flipH="1">
            <a:off x="1009550" y="914400"/>
            <a:ext cx="3022500" cy="3126550"/>
          </a:xfrm>
          <a:prstGeom prst="rect">
            <a:avLst/>
          </a:prstGeom>
          <a:solidFill>
            <a:srgbClr val="A1C4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88;p33">
            <a:extLst>
              <a:ext uri="{FF2B5EF4-FFF2-40B4-BE49-F238E27FC236}">
                <a16:creationId xmlns:a16="http://schemas.microsoft.com/office/drawing/2014/main" id="{9D44D5B9-7B09-4DB4-9A65-970D453D2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550" y="914400"/>
            <a:ext cx="3022500" cy="11187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VISIÓN A </a:t>
            </a:r>
            <a:r>
              <a:rPr lang="es-ES_tradnl" sz="2000" dirty="0">
                <a:solidFill>
                  <a:schemeClr val="bg1"/>
                </a:solidFill>
              </a:rPr>
              <a:t>LARGO PLAZO y </a:t>
            </a: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CLARIDAD</a:t>
            </a:r>
            <a:r>
              <a:rPr lang="es-ES_tradnl" sz="2000" dirty="0">
                <a:solidFill>
                  <a:schemeClr val="bg1"/>
                </a:solidFill>
              </a:rPr>
              <a:t> EN LA ESTRATEGIA</a:t>
            </a:r>
          </a:p>
        </p:txBody>
      </p:sp>
      <p:sp>
        <p:nvSpPr>
          <p:cNvPr id="7" name="Google Shape;289;p33">
            <a:extLst>
              <a:ext uri="{FF2B5EF4-FFF2-40B4-BE49-F238E27FC236}">
                <a16:creationId xmlns:a16="http://schemas.microsoft.com/office/drawing/2014/main" id="{A1110218-BC77-8F01-0BC6-BEBD7E76E6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9335" y="1936376"/>
            <a:ext cx="2861534" cy="2086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Retomar la visión a largo plazo que los caracterizaba y que se perdió cuando fueron enfocándose en el valor de su acción a corto plazo.  Es una actividad que por su naturaleza requiere ser vista sobre un horizonte mayor.</a:t>
            </a:r>
          </a:p>
        </p:txBody>
      </p:sp>
      <p:pic>
        <p:nvPicPr>
          <p:cNvPr id="23554" name="Picture 2" descr="Vector oportunidades de negocio oportunidades ambiciones profesionales planes de desarrollo de la empresa búsqueda de innovación">
            <a:extLst>
              <a:ext uri="{FF2B5EF4-FFF2-40B4-BE49-F238E27FC236}">
                <a16:creationId xmlns:a16="http://schemas.microsoft.com/office/drawing/2014/main" id="{CAA5F1C0-DE49-BCF2-5CB9-C03285E6F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223" r="14897"/>
          <a:stretch/>
        </p:blipFill>
        <p:spPr bwMode="auto">
          <a:xfrm>
            <a:off x="4528968" y="785307"/>
            <a:ext cx="4378362" cy="38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898E94-B77F-B0BE-8F44-A0B2B51CF756}"/>
              </a:ext>
            </a:extLst>
          </p:cNvPr>
          <p:cNvSpPr txBox="1"/>
          <p:nvPr/>
        </p:nvSpPr>
        <p:spPr>
          <a:xfrm>
            <a:off x="80682" y="465456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X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https://storyset.com/work"&gt;Work illustrations by Storyset</a:t>
            </a:r>
          </a:p>
        </p:txBody>
      </p:sp>
    </p:spTree>
    <p:extLst>
      <p:ext uri="{BB962C8B-B14F-4D97-AF65-F5344CB8AC3E}">
        <p14:creationId xmlns:p14="http://schemas.microsoft.com/office/powerpoint/2010/main" val="4219462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5105401" y="1102500"/>
            <a:ext cx="3022500" cy="2938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1"/>
          </p:nvPr>
        </p:nvSpPr>
        <p:spPr>
          <a:xfrm>
            <a:off x="5185186" y="1750510"/>
            <a:ext cx="2861534" cy="2312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dirty="0"/>
              <a:t>Evitar la tentación de invadir el mercado directo de las aseguradoras respetando que sus clientes son éstas últimas y no buscando el negocio directo.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 </a:t>
            </a:r>
          </a:p>
        </p:txBody>
      </p:sp>
      <p:pic>
        <p:nvPicPr>
          <p:cNvPr id="24578" name="Picture 2" descr="Reinsurance icon">
            <a:extLst>
              <a:ext uri="{FF2B5EF4-FFF2-40B4-BE49-F238E27FC236}">
                <a16:creationId xmlns:a16="http://schemas.microsoft.com/office/drawing/2014/main" id="{438A91D9-B108-3BE4-C06D-2F74556A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" y="908657"/>
            <a:ext cx="3547932" cy="33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88;p33">
            <a:extLst>
              <a:ext uri="{FF2B5EF4-FFF2-40B4-BE49-F238E27FC236}">
                <a16:creationId xmlns:a16="http://schemas.microsoft.com/office/drawing/2014/main" id="{C3A4EEB3-4000-FB9B-B68F-DC2F3FDC06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703" y="1102500"/>
            <a:ext cx="3022500" cy="669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bg1"/>
                </a:solidFill>
              </a:rPr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2043521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9"/>
          <p:cNvSpPr txBox="1">
            <a:spLocks noGrp="1"/>
          </p:cNvSpPr>
          <p:nvPr>
            <p:ph type="ctrTitle"/>
          </p:nvPr>
        </p:nvSpPr>
        <p:spPr>
          <a:xfrm>
            <a:off x="5694398" y="2535354"/>
            <a:ext cx="294565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lt2"/>
                </a:solidFill>
              </a:rPr>
              <a:t>¡GRACIAS!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688" name="Google Shape;688;p49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689" name="Google Shape;689;p49"/>
            <p:cNvSpPr/>
            <p:nvPr/>
          </p:nvSpPr>
          <p:spPr>
            <a:xfrm>
              <a:off x="8430775" y="0"/>
              <a:ext cx="713100" cy="35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0" y="4787100"/>
              <a:ext cx="713100" cy="35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7791875" y="4787100"/>
              <a:ext cx="1352100" cy="35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3887725" y="1075800"/>
              <a:ext cx="2293200" cy="35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49"/>
          <p:cNvSpPr/>
          <p:nvPr/>
        </p:nvSpPr>
        <p:spPr>
          <a:xfrm>
            <a:off x="3538075" y="0"/>
            <a:ext cx="3315900" cy="71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9"/>
          <p:cNvSpPr/>
          <p:nvPr/>
        </p:nvSpPr>
        <p:spPr>
          <a:xfrm>
            <a:off x="3538075" y="0"/>
            <a:ext cx="3315900" cy="71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3B44B-4EB1-5B7A-81D7-1AD1876903CE}"/>
              </a:ext>
            </a:extLst>
          </p:cNvPr>
          <p:cNvSpPr txBox="1"/>
          <p:nvPr/>
        </p:nvSpPr>
        <p:spPr>
          <a:xfrm>
            <a:off x="5938221" y="3647712"/>
            <a:ext cx="2945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1800" dirty="0"/>
              <a:t>Rodrigo Bedoya</a:t>
            </a:r>
          </a:p>
          <a:p>
            <a:r>
              <a:rPr lang="en-MX" sz="1800" dirty="0"/>
              <a:t>Presidente FIDES</a:t>
            </a:r>
          </a:p>
          <a:p>
            <a:r>
              <a:rPr lang="en-MX" sz="1800" dirty="0">
                <a:hlinkClick r:id="rId3"/>
              </a:rPr>
              <a:t>rbedoya@fideseguros.com</a:t>
            </a:r>
            <a:endParaRPr lang="en-MX" sz="1800" dirty="0"/>
          </a:p>
          <a:p>
            <a:endParaRPr lang="en-MX" sz="1800" dirty="0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B12D9DE-F2E3-E9F7-B0EA-1692E23827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5" b="96697" l="1325" r="30464">
                        <a14:foregroundMark x1="8798" y1="10210" x2="4541" y2="28829"/>
                        <a14:foregroundMark x1="4541" y1="28829" x2="3690" y2="48048"/>
                        <a14:foregroundMark x1="13907" y1="2102" x2="9839" y2="7808"/>
                        <a14:foregroundMark x1="9839" y1="7808" x2="7190" y2="16216"/>
                        <a14:foregroundMark x1="4257" y1="24324" x2="1325" y2="54354"/>
                        <a14:foregroundMark x1="14191" y1="601" x2="10407" y2="5105"/>
                        <a14:foregroundMark x1="10407" y1="5105" x2="10407" y2="5105"/>
                        <a14:foregroundMark x1="20719" y1="9910" x2="18354" y2="21622"/>
                        <a14:foregroundMark x1="18354" y1="21622" x2="19962" y2="24024"/>
                        <a14:foregroundMark x1="29991" y1="38438" x2="30464" y2="52553"/>
                        <a14:foregroundMark x1="30464" y1="52553" x2="29801" y2="63063"/>
                        <a14:foregroundMark x1="19678" y1="96697" x2="24598" y2="8798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67898"/>
          <a:stretch/>
        </p:blipFill>
        <p:spPr>
          <a:xfrm>
            <a:off x="1142174" y="961640"/>
            <a:ext cx="1644058" cy="1610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F2205-2EF2-E002-B880-2C9B3BB65F9C}"/>
              </a:ext>
            </a:extLst>
          </p:cNvPr>
          <p:cNvSpPr txBox="1"/>
          <p:nvPr/>
        </p:nvSpPr>
        <p:spPr>
          <a:xfrm>
            <a:off x="356550" y="2728998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1800" dirty="0">
                <a:solidFill>
                  <a:schemeClr val="bg1"/>
                </a:solidFill>
                <a:latin typeface="ITC Avant Garde Std Md" panose="02000607030000020004" pitchFamily="2" charset="77"/>
              </a:rPr>
              <a:t>Federación Interamericana </a:t>
            </a:r>
          </a:p>
          <a:p>
            <a:r>
              <a:rPr lang="en-US" sz="1800" dirty="0">
                <a:solidFill>
                  <a:schemeClr val="bg1"/>
                </a:solidFill>
                <a:latin typeface="ITC Avant Garde Std Md" panose="02000607030000020004" pitchFamily="2" charset="77"/>
              </a:rPr>
              <a:t>D</a:t>
            </a:r>
            <a:r>
              <a:rPr lang="en-MX" sz="1800" dirty="0">
                <a:solidFill>
                  <a:schemeClr val="bg1"/>
                </a:solidFill>
                <a:latin typeface="ITC Avant Garde Std Md" panose="02000607030000020004" pitchFamily="2" charset="77"/>
              </a:rPr>
              <a:t>e Empresas de Seguros</a:t>
            </a:r>
          </a:p>
        </p:txBody>
      </p:sp>
    </p:spTree>
    <p:extLst>
      <p:ext uri="{BB962C8B-B14F-4D97-AF65-F5344CB8AC3E}">
        <p14:creationId xmlns:p14="http://schemas.microsoft.com/office/powerpoint/2010/main" val="302691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/>
          <p:nvPr/>
        </p:nvSpPr>
        <p:spPr>
          <a:xfrm>
            <a:off x="5966768" y="3528032"/>
            <a:ext cx="2314200" cy="1212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5971646" y="1693423"/>
            <a:ext cx="2314200" cy="166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title"/>
          </p:nvPr>
        </p:nvSpPr>
        <p:spPr>
          <a:xfrm>
            <a:off x="596975" y="47654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2"/>
                </a:solidFill>
              </a:rPr>
              <a:t>PRIMAS </a:t>
            </a:r>
            <a:r>
              <a:rPr lang="es-ES_tradnl" dirty="0">
                <a:solidFill>
                  <a:srgbClr val="4A66AC"/>
                </a:solidFill>
              </a:rPr>
              <a:t>EMITIDAS</a:t>
            </a:r>
            <a:r>
              <a:rPr lang="es-ES_tradnl" dirty="0">
                <a:solidFill>
                  <a:schemeClr val="dk2"/>
                </a:solidFill>
              </a:rPr>
              <a:t> / 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CEDIDAS</a:t>
            </a:r>
            <a:r>
              <a:rPr lang="es-ES_tradnl" dirty="0">
                <a:solidFill>
                  <a:schemeClr val="dk2"/>
                </a:solidFill>
              </a:rPr>
              <a:t> LATAM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2400" b="0" dirty="0">
                <a:solidFill>
                  <a:schemeClr val="dk2"/>
                </a:solidFill>
              </a:rPr>
              <a:t>(Millones de dólares)</a:t>
            </a:r>
            <a:endParaRPr lang="es-ES_tradnl" b="0" dirty="0">
              <a:solidFill>
                <a:schemeClr val="dk2"/>
              </a:solidFill>
            </a:endParaRPr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4294967295"/>
          </p:nvPr>
        </p:nvSpPr>
        <p:spPr>
          <a:xfrm>
            <a:off x="6146897" y="1672963"/>
            <a:ext cx="19638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dirty="0">
                <a:solidFill>
                  <a:schemeClr val="bg1"/>
                </a:solidFill>
              </a:rPr>
              <a:t>Primas emitidas</a:t>
            </a:r>
          </a:p>
        </p:txBody>
      </p:sp>
      <p:sp>
        <p:nvSpPr>
          <p:cNvPr id="441" name="Google Shape;441;p40"/>
          <p:cNvSpPr txBox="1">
            <a:spLocks noGrp="1"/>
          </p:cNvSpPr>
          <p:nvPr>
            <p:ph type="title" idx="4294967295"/>
          </p:nvPr>
        </p:nvSpPr>
        <p:spPr>
          <a:xfrm>
            <a:off x="6061946" y="2116626"/>
            <a:ext cx="2133600" cy="528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$168,378</a:t>
            </a:r>
            <a:br>
              <a:rPr lang="en" sz="3000" dirty="0">
                <a:solidFill>
                  <a:srgbClr val="FFFFFF"/>
                </a:solidFill>
              </a:rPr>
            </a:br>
            <a:r>
              <a:rPr lang="en" sz="1600" dirty="0">
                <a:solidFill>
                  <a:srgbClr val="FFFFFF"/>
                </a:solidFill>
              </a:rPr>
              <a:t>($638 bn Global)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442" name="Google Shape;442;p40"/>
          <p:cNvSpPr txBox="1">
            <a:spLocks noGrp="1"/>
          </p:cNvSpPr>
          <p:nvPr>
            <p:ph type="subTitle" idx="4294967295"/>
          </p:nvPr>
        </p:nvSpPr>
        <p:spPr>
          <a:xfrm>
            <a:off x="6135946" y="3719065"/>
            <a:ext cx="19638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dirty="0"/>
              <a:t>Primas cedidas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94E1D7-300F-75FD-F38E-F1B671B92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111698"/>
              </p:ext>
            </p:extLst>
          </p:nvPr>
        </p:nvGraphicFramePr>
        <p:xfrm>
          <a:off x="703440" y="1303174"/>
          <a:ext cx="5003800" cy="336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032CE0-9813-C443-887B-B334DE776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307474"/>
              </p:ext>
            </p:extLst>
          </p:nvPr>
        </p:nvGraphicFramePr>
        <p:xfrm>
          <a:off x="1450424" y="889526"/>
          <a:ext cx="4471344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2EFC22-C4EC-7F7A-7233-4825AC5C3865}"/>
              </a:ext>
            </a:extLst>
          </p:cNvPr>
          <p:cNvSpPr txBox="1"/>
          <p:nvPr/>
        </p:nvSpPr>
        <p:spPr>
          <a:xfrm>
            <a:off x="1427724" y="155391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156,434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E01D6-F289-70BA-1CBB-F782B9C1629C}"/>
              </a:ext>
            </a:extLst>
          </p:cNvPr>
          <p:cNvSpPr txBox="1"/>
          <p:nvPr/>
        </p:nvSpPr>
        <p:spPr>
          <a:xfrm>
            <a:off x="2257635" y="150136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159,691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5CD1D-7A47-4CE0-A357-B03618B53B2C}"/>
              </a:ext>
            </a:extLst>
          </p:cNvPr>
          <p:cNvSpPr txBox="1"/>
          <p:nvPr/>
        </p:nvSpPr>
        <p:spPr>
          <a:xfrm>
            <a:off x="3089727" y="188599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136,571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3EDE8-EFBA-05E8-9C8A-3E1A10E2C386}"/>
              </a:ext>
            </a:extLst>
          </p:cNvPr>
          <p:cNvSpPr txBox="1"/>
          <p:nvPr/>
        </p:nvSpPr>
        <p:spPr>
          <a:xfrm>
            <a:off x="3943039" y="160898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152,607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0388F-26B4-5B83-B7A0-EC6617F6CCDE}"/>
              </a:ext>
            </a:extLst>
          </p:cNvPr>
          <p:cNvSpPr txBox="1"/>
          <p:nvPr/>
        </p:nvSpPr>
        <p:spPr>
          <a:xfrm>
            <a:off x="4798839" y="136286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168,378</a:t>
            </a:r>
          </a:p>
        </p:txBody>
      </p:sp>
      <p:sp>
        <p:nvSpPr>
          <p:cNvPr id="10" name="Google Shape;440;p40">
            <a:extLst>
              <a:ext uri="{FF2B5EF4-FFF2-40B4-BE49-F238E27FC236}">
                <a16:creationId xmlns:a16="http://schemas.microsoft.com/office/drawing/2014/main" id="{92314AFA-81C0-8DDD-8A58-E64D36EA9AF6}"/>
              </a:ext>
            </a:extLst>
          </p:cNvPr>
          <p:cNvSpPr txBox="1">
            <a:spLocks/>
          </p:cNvSpPr>
          <p:nvPr/>
        </p:nvSpPr>
        <p:spPr>
          <a:xfrm>
            <a:off x="6200095" y="2729847"/>
            <a:ext cx="1963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s-ES_tradnl" dirty="0">
                <a:solidFill>
                  <a:schemeClr val="bg1"/>
                </a:solidFill>
                <a:latin typeface="+mj-lt"/>
              </a:rPr>
              <a:t>Vida:	$106,394</a:t>
            </a:r>
          </a:p>
          <a:p>
            <a:pPr marL="0" indent="0">
              <a:buFont typeface="Montserrat"/>
              <a:buNone/>
              <a:tabLst>
                <a:tab pos="842963" algn="l"/>
              </a:tabLst>
            </a:pPr>
            <a:r>
              <a:rPr lang="es-ES_tradnl" dirty="0">
                <a:solidFill>
                  <a:schemeClr val="bg1"/>
                </a:solidFill>
                <a:latin typeface="+mj-lt"/>
              </a:rPr>
              <a:t>No Vida:		$  61,983</a:t>
            </a:r>
          </a:p>
        </p:txBody>
      </p:sp>
      <p:sp>
        <p:nvSpPr>
          <p:cNvPr id="11" name="Google Shape;440;p40">
            <a:extLst>
              <a:ext uri="{FF2B5EF4-FFF2-40B4-BE49-F238E27FC236}">
                <a16:creationId xmlns:a16="http://schemas.microsoft.com/office/drawing/2014/main" id="{B7C1E18D-E44A-CEFF-5367-9A898B470844}"/>
              </a:ext>
            </a:extLst>
          </p:cNvPr>
          <p:cNvSpPr txBox="1">
            <a:spLocks/>
          </p:cNvSpPr>
          <p:nvPr/>
        </p:nvSpPr>
        <p:spPr>
          <a:xfrm>
            <a:off x="6317168" y="4134182"/>
            <a:ext cx="1963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s-ES_tradnl" dirty="0">
                <a:solidFill>
                  <a:schemeClr val="bg1"/>
                </a:solidFill>
                <a:latin typeface="+mj-lt"/>
              </a:rPr>
              <a:t>Vida:	  3.9%</a:t>
            </a:r>
          </a:p>
          <a:p>
            <a:pPr marL="0" indent="0">
              <a:buFont typeface="Montserrat"/>
              <a:buNone/>
              <a:tabLst>
                <a:tab pos="842963" algn="l"/>
              </a:tabLst>
            </a:pPr>
            <a:r>
              <a:rPr lang="es-ES_tradnl" dirty="0">
                <a:solidFill>
                  <a:schemeClr val="bg1"/>
                </a:solidFill>
                <a:latin typeface="+mj-lt"/>
              </a:rPr>
              <a:t>No Vida:		32.9%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A748E-4F2F-31F1-96E5-EDB4877DB499}"/>
              </a:ext>
            </a:extLst>
          </p:cNvPr>
          <p:cNvSpPr txBox="1"/>
          <p:nvPr/>
        </p:nvSpPr>
        <p:spPr>
          <a:xfrm>
            <a:off x="1776241" y="404490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17,567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09129-0CB7-1FFF-32D1-3B3B3C9A3AEB}"/>
              </a:ext>
            </a:extLst>
          </p:cNvPr>
          <p:cNvSpPr txBox="1"/>
          <p:nvPr/>
        </p:nvSpPr>
        <p:spPr>
          <a:xfrm>
            <a:off x="2587837" y="4030480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19,476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3E60E-FC6D-168F-F32C-72D9A8727CFB}"/>
              </a:ext>
            </a:extLst>
          </p:cNvPr>
          <p:cNvSpPr txBox="1"/>
          <p:nvPr/>
        </p:nvSpPr>
        <p:spPr>
          <a:xfrm>
            <a:off x="3453009" y="4042329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18,990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FE9054-9875-36EB-F4BF-EE2F5C4ABD67}"/>
              </a:ext>
            </a:extLst>
          </p:cNvPr>
          <p:cNvSpPr txBox="1"/>
          <p:nvPr/>
        </p:nvSpPr>
        <p:spPr>
          <a:xfrm>
            <a:off x="4299749" y="3995682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22,045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A1298-273E-FF6B-CAA4-1FE9A4716F46}"/>
              </a:ext>
            </a:extLst>
          </p:cNvPr>
          <p:cNvSpPr txBox="1"/>
          <p:nvPr/>
        </p:nvSpPr>
        <p:spPr>
          <a:xfrm>
            <a:off x="5126302" y="3966097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200" dirty="0"/>
              <a:t>24,534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2E5C5-C6A5-4A24-6148-BAE3245B9A90}"/>
              </a:ext>
            </a:extLst>
          </p:cNvPr>
          <p:cNvSpPr txBox="1"/>
          <p:nvPr/>
        </p:nvSpPr>
        <p:spPr>
          <a:xfrm>
            <a:off x="2219052" y="458559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1200" b="1" dirty="0">
                <a:solidFill>
                  <a:schemeClr val="bg1">
                    <a:lumMod val="50000"/>
                  </a:schemeClr>
                </a:solidFill>
              </a:rPr>
              <a:t>Primas emitidas        Vida      No Vida</a:t>
            </a:r>
          </a:p>
          <a:p>
            <a:r>
              <a:rPr lang="en-MX" sz="1200" b="1" dirty="0">
                <a:solidFill>
                  <a:schemeClr val="bg1">
                    <a:lumMod val="50000"/>
                  </a:schemeClr>
                </a:solidFill>
              </a:rPr>
              <a:t>Primas cedidas         Vida      No Vida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CE5D0-C850-7AD2-B092-DF2CFCC6C564}"/>
              </a:ext>
            </a:extLst>
          </p:cNvPr>
          <p:cNvSpPr/>
          <p:nvPr/>
        </p:nvSpPr>
        <p:spPr>
          <a:xfrm>
            <a:off x="3563000" y="4687616"/>
            <a:ext cx="90000" cy="86772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95170F-19C0-FA6C-1CFD-5DB78432846D}"/>
              </a:ext>
            </a:extLst>
          </p:cNvPr>
          <p:cNvSpPr/>
          <p:nvPr/>
        </p:nvSpPr>
        <p:spPr>
          <a:xfrm>
            <a:off x="4156833" y="4682362"/>
            <a:ext cx="90000" cy="86772"/>
          </a:xfrm>
          <a:prstGeom prst="rect">
            <a:avLst/>
          </a:prstGeom>
          <a:solidFill>
            <a:srgbClr val="5B9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8CEBB-12DA-77FD-13C4-C45A923A8765}"/>
              </a:ext>
            </a:extLst>
          </p:cNvPr>
          <p:cNvSpPr/>
          <p:nvPr/>
        </p:nvSpPr>
        <p:spPr>
          <a:xfrm>
            <a:off x="3568257" y="4861036"/>
            <a:ext cx="90000" cy="867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E38A36-6FB3-C333-1CF9-93E5D36EF84F}"/>
              </a:ext>
            </a:extLst>
          </p:cNvPr>
          <p:cNvSpPr/>
          <p:nvPr/>
        </p:nvSpPr>
        <p:spPr>
          <a:xfrm>
            <a:off x="4156833" y="4871546"/>
            <a:ext cx="90000" cy="867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0500BC-2184-CA31-ADE6-46C059A6B335}"/>
              </a:ext>
            </a:extLst>
          </p:cNvPr>
          <p:cNvSpPr txBox="1"/>
          <p:nvPr/>
        </p:nvSpPr>
        <p:spPr>
          <a:xfrm>
            <a:off x="1899649" y="3766433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000" dirty="0"/>
              <a:t>11.2%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BF137-9F9D-CD50-FA4B-7999B358EDE1}"/>
              </a:ext>
            </a:extLst>
          </p:cNvPr>
          <p:cNvSpPr txBox="1"/>
          <p:nvPr/>
        </p:nvSpPr>
        <p:spPr>
          <a:xfrm>
            <a:off x="2730530" y="3776823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000" dirty="0"/>
              <a:t>9.8%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15952-374E-B40B-0DEF-E5D495A495F1}"/>
              </a:ext>
            </a:extLst>
          </p:cNvPr>
          <p:cNvSpPr txBox="1"/>
          <p:nvPr/>
        </p:nvSpPr>
        <p:spPr>
          <a:xfrm>
            <a:off x="3589500" y="3784874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000" dirty="0"/>
              <a:t>11.3%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5E3274-0723-BEB3-F135-F84FBE6D8715}"/>
              </a:ext>
            </a:extLst>
          </p:cNvPr>
          <p:cNvSpPr txBox="1"/>
          <p:nvPr/>
        </p:nvSpPr>
        <p:spPr>
          <a:xfrm>
            <a:off x="4409033" y="3719876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000" dirty="0"/>
              <a:t>12.1%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D6618C-834E-6F1E-454F-8491AE234498}"/>
              </a:ext>
            </a:extLst>
          </p:cNvPr>
          <p:cNvSpPr txBox="1"/>
          <p:nvPr/>
        </p:nvSpPr>
        <p:spPr>
          <a:xfrm>
            <a:off x="5252509" y="367497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1000" dirty="0"/>
              <a:t>12.1%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014A58-EDE0-4C89-16FC-F906B13EA6BC}"/>
              </a:ext>
            </a:extLst>
          </p:cNvPr>
          <p:cNvSpPr txBox="1"/>
          <p:nvPr/>
        </p:nvSpPr>
        <p:spPr>
          <a:xfrm>
            <a:off x="5971646" y="1223626"/>
            <a:ext cx="231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X" sz="2400" b="1" dirty="0">
                <a:solidFill>
                  <a:srgbClr val="00328C"/>
                </a:solidFill>
              </a:rPr>
              <a:t>2022</a:t>
            </a:r>
          </a:p>
        </p:txBody>
      </p:sp>
      <p:pic>
        <p:nvPicPr>
          <p:cNvPr id="29" name="Picture 2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480C5D74-FED7-A539-3F99-649D082AA3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898"/>
          <a:stretch/>
        </p:blipFill>
        <p:spPr>
          <a:xfrm>
            <a:off x="124791" y="115043"/>
            <a:ext cx="588434" cy="5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0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9;p40">
            <a:extLst>
              <a:ext uri="{FF2B5EF4-FFF2-40B4-BE49-F238E27FC236}">
                <a16:creationId xmlns:a16="http://schemas.microsoft.com/office/drawing/2014/main" id="{49D1EB71-2F1E-4159-7721-483B866D7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47654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2"/>
                </a:solidFill>
              </a:rPr>
              <a:t>PRIMAS </a:t>
            </a:r>
            <a:r>
              <a:rPr lang="es-ES_tradnl" dirty="0">
                <a:solidFill>
                  <a:srgbClr val="4A66AC"/>
                </a:solidFill>
              </a:rPr>
              <a:t>EMITIDAS</a:t>
            </a:r>
            <a:r>
              <a:rPr lang="es-ES_tradnl" dirty="0">
                <a:solidFill>
                  <a:schemeClr val="dk2"/>
                </a:solidFill>
              </a:rPr>
              <a:t> / 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CEDIDAS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2400" dirty="0">
                <a:solidFill>
                  <a:schemeClr val="dk2"/>
                </a:solidFill>
              </a:rPr>
              <a:t>Porcentaje de Cesión</a:t>
            </a:r>
            <a:endParaRPr lang="es-ES_tradnl" dirty="0">
              <a:solidFill>
                <a:schemeClr val="dk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038ED-DBF5-70CE-1C8B-9939BE73DB5D}"/>
              </a:ext>
            </a:extLst>
          </p:cNvPr>
          <p:cNvSpPr txBox="1"/>
          <p:nvPr/>
        </p:nvSpPr>
        <p:spPr>
          <a:xfrm>
            <a:off x="135600" y="1199354"/>
            <a:ext cx="43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X" sz="2400" b="1" dirty="0">
                <a:solidFill>
                  <a:srgbClr val="00328C"/>
                </a:solidFill>
              </a:rPr>
              <a:t>VIDA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E14B1-5812-8698-9065-DE10075CA6D4}"/>
              </a:ext>
            </a:extLst>
          </p:cNvPr>
          <p:cNvSpPr txBox="1"/>
          <p:nvPr/>
        </p:nvSpPr>
        <p:spPr>
          <a:xfrm>
            <a:off x="4665223" y="1193314"/>
            <a:ext cx="43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A66AC"/>
                </a:solidFill>
              </a:rPr>
              <a:t>N</a:t>
            </a:r>
            <a:r>
              <a:rPr lang="en-MX" sz="2400" b="1" dirty="0">
                <a:solidFill>
                  <a:srgbClr val="4A66AC"/>
                </a:solidFill>
              </a:rPr>
              <a:t>O VIDA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7D3806-9CCD-64D9-15AC-0E1397F1F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96297"/>
              </p:ext>
            </p:extLst>
          </p:nvPr>
        </p:nvGraphicFramePr>
        <p:xfrm>
          <a:off x="147482" y="1580274"/>
          <a:ext cx="4320000" cy="302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D41F4B-C2A7-8942-B078-46BA7E53B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96671"/>
              </p:ext>
            </p:extLst>
          </p:nvPr>
        </p:nvGraphicFramePr>
        <p:xfrm>
          <a:off x="4666681" y="1584834"/>
          <a:ext cx="4320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580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9;p40">
            <a:extLst>
              <a:ext uri="{FF2B5EF4-FFF2-40B4-BE49-F238E27FC236}">
                <a16:creationId xmlns:a16="http://schemas.microsoft.com/office/drawing/2014/main" id="{D0ED30A8-CFE5-6CC8-14F9-94DAB104C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47654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2"/>
                </a:solidFill>
              </a:rPr>
              <a:t>PRIMAS CEDIDAS </a:t>
            </a:r>
            <a:r>
              <a:rPr lang="es-ES_trad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PAÍS*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 VIDA  2022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1400" b="0" dirty="0">
                <a:solidFill>
                  <a:schemeClr val="dk2"/>
                </a:solidFill>
              </a:rPr>
              <a:t>(Millones de dólares)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B8FD05-5737-B942-980D-440FD8581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942062"/>
              </p:ext>
            </p:extLst>
          </p:nvPr>
        </p:nvGraphicFramePr>
        <p:xfrm>
          <a:off x="355818" y="1314204"/>
          <a:ext cx="8446538" cy="3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3FB4F14-2773-1B27-3A3B-1E54F162A86F}"/>
              </a:ext>
            </a:extLst>
          </p:cNvPr>
          <p:cNvSpPr txBox="1"/>
          <p:nvPr/>
        </p:nvSpPr>
        <p:spPr>
          <a:xfrm>
            <a:off x="5666803" y="4821697"/>
            <a:ext cx="340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1200" dirty="0">
                <a:solidFill>
                  <a:schemeClr val="bg1"/>
                </a:solidFill>
              </a:rPr>
              <a:t>* Países miembros de FIDES en Latinoamérica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322A34-ADB6-84BC-30C9-92CE2511D87A}"/>
              </a:ext>
            </a:extLst>
          </p:cNvPr>
          <p:cNvSpPr/>
          <p:nvPr/>
        </p:nvSpPr>
        <p:spPr>
          <a:xfrm>
            <a:off x="1746461" y="1811465"/>
            <a:ext cx="446366" cy="2478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4252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/>
          <p:nvPr/>
        </p:nvSpPr>
        <p:spPr>
          <a:xfrm>
            <a:off x="6343650" y="3207575"/>
            <a:ext cx="1942195" cy="1212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6343650" y="1767850"/>
            <a:ext cx="1942195" cy="12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title"/>
          </p:nvPr>
        </p:nvSpPr>
        <p:spPr>
          <a:xfrm>
            <a:off x="596975" y="47654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2"/>
                </a:solidFill>
              </a:rPr>
              <a:t>PRIMAS CEDIDAS </a:t>
            </a:r>
            <a:r>
              <a:rPr lang="es-ES_trad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PAÍS*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 VIDA  2022 vs. 2021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1400" b="0" dirty="0">
                <a:solidFill>
                  <a:schemeClr val="dk2"/>
                </a:solidFill>
              </a:rPr>
              <a:t>(Millones de dólares)</a:t>
            </a:r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4294967295"/>
          </p:nvPr>
        </p:nvSpPr>
        <p:spPr>
          <a:xfrm>
            <a:off x="6343650" y="1872660"/>
            <a:ext cx="1942194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dirty="0">
                <a:solidFill>
                  <a:schemeClr val="bg1"/>
                </a:solidFill>
              </a:rPr>
              <a:t>Primas Cedidas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bg1"/>
                </a:solidFill>
              </a:rPr>
              <a:t>Total 2022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441" name="Google Shape;441;p40"/>
          <p:cNvSpPr txBox="1">
            <a:spLocks noGrp="1"/>
          </p:cNvSpPr>
          <p:nvPr>
            <p:ph type="title" idx="4294967295"/>
          </p:nvPr>
        </p:nvSpPr>
        <p:spPr>
          <a:xfrm>
            <a:off x="6343649" y="2351483"/>
            <a:ext cx="1942195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$20,618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442" name="Google Shape;442;p40"/>
          <p:cNvSpPr txBox="1">
            <a:spLocks noGrp="1"/>
          </p:cNvSpPr>
          <p:nvPr>
            <p:ph type="subTitle" idx="4294967295"/>
          </p:nvPr>
        </p:nvSpPr>
        <p:spPr>
          <a:xfrm>
            <a:off x="6343647" y="3322046"/>
            <a:ext cx="1942195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dirty="0"/>
              <a:t>Incremento vs.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Total 18 países</a:t>
            </a:r>
            <a:endParaRPr lang="es-ES_tradnl" sz="1400" dirty="0"/>
          </a:p>
        </p:txBody>
      </p:sp>
      <p:sp>
        <p:nvSpPr>
          <p:cNvPr id="443" name="Google Shape;443;p40"/>
          <p:cNvSpPr txBox="1">
            <a:spLocks noGrp="1"/>
          </p:cNvSpPr>
          <p:nvPr>
            <p:ph type="title" idx="4294967295"/>
          </p:nvPr>
        </p:nvSpPr>
        <p:spPr>
          <a:xfrm>
            <a:off x="6343647" y="3759582"/>
            <a:ext cx="1942196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10.3%</a:t>
            </a:r>
            <a:endParaRPr sz="3000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5B5A6D-2B2C-F277-D54B-3887250C7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66421"/>
              </p:ext>
            </p:extLst>
          </p:nvPr>
        </p:nvGraphicFramePr>
        <p:xfrm>
          <a:off x="775202" y="1439414"/>
          <a:ext cx="5537569" cy="342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DF302E-88C2-47DA-D0F3-542BD451B131}"/>
              </a:ext>
            </a:extLst>
          </p:cNvPr>
          <p:cNvSpPr txBox="1"/>
          <p:nvPr/>
        </p:nvSpPr>
        <p:spPr>
          <a:xfrm>
            <a:off x="4762919" y="4817394"/>
            <a:ext cx="340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1200" dirty="0">
                <a:solidFill>
                  <a:schemeClr val="bg1">
                    <a:lumMod val="50000"/>
                  </a:schemeClr>
                </a:solidFill>
              </a:rPr>
              <a:t>* Países miembros de FIDES en Latinoamérica</a:t>
            </a:r>
          </a:p>
        </p:txBody>
      </p:sp>
    </p:spTree>
    <p:extLst>
      <p:ext uri="{BB962C8B-B14F-4D97-AF65-F5344CB8AC3E}">
        <p14:creationId xmlns:p14="http://schemas.microsoft.com/office/powerpoint/2010/main" val="25828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9;p40">
            <a:extLst>
              <a:ext uri="{FF2B5EF4-FFF2-40B4-BE49-F238E27FC236}">
                <a16:creationId xmlns:a16="http://schemas.microsoft.com/office/drawing/2014/main" id="{D0ED30A8-CFE5-6CC8-14F9-94DAB104C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47654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2"/>
                </a:solidFill>
              </a:rPr>
              <a:t>PRIMAS CEDIDAS </a:t>
            </a:r>
            <a:r>
              <a:rPr lang="es-ES_trad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SUBRAMO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 VIDA  2022 vs. 2021</a:t>
            </a:r>
            <a:br>
              <a:rPr lang="es-ES_tradnl" dirty="0">
                <a:solidFill>
                  <a:schemeClr val="dk2"/>
                </a:solidFill>
              </a:rPr>
            </a:br>
            <a:r>
              <a:rPr lang="es-ES_tradnl" sz="1400" b="0" dirty="0">
                <a:solidFill>
                  <a:schemeClr val="dk2"/>
                </a:solidFill>
              </a:rPr>
              <a:t>(Millones de dólares)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7FE78B-6C3A-B6BC-7F4D-CA6974E3A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92828"/>
              </p:ext>
            </p:extLst>
          </p:nvPr>
        </p:nvGraphicFramePr>
        <p:xfrm>
          <a:off x="336619" y="1045200"/>
          <a:ext cx="5370845" cy="232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DD27F4-A623-001B-CBE8-F98C7EF14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1961"/>
              </p:ext>
            </p:extLst>
          </p:nvPr>
        </p:nvGraphicFramePr>
        <p:xfrm>
          <a:off x="637167" y="3331832"/>
          <a:ext cx="3416441" cy="1326559"/>
        </p:xfrm>
        <a:graphic>
          <a:graphicData uri="http://schemas.openxmlformats.org/drawingml/2006/table">
            <a:tbl>
              <a:tblPr>
                <a:tableStyleId>{7A8C7F5C-6633-47E7-9AF4-57AB9503972B}</a:tableStyleId>
              </a:tblPr>
              <a:tblGrid>
                <a:gridCol w="1190999">
                  <a:extLst>
                    <a:ext uri="{9D8B030D-6E8A-4147-A177-3AD203B41FA5}">
                      <a16:colId xmlns:a16="http://schemas.microsoft.com/office/drawing/2014/main" val="2045819010"/>
                    </a:ext>
                  </a:extLst>
                </a:gridCol>
                <a:gridCol w="741814">
                  <a:extLst>
                    <a:ext uri="{9D8B030D-6E8A-4147-A177-3AD203B41FA5}">
                      <a16:colId xmlns:a16="http://schemas.microsoft.com/office/drawing/2014/main" val="1359315623"/>
                    </a:ext>
                  </a:extLst>
                </a:gridCol>
                <a:gridCol w="741814">
                  <a:extLst>
                    <a:ext uri="{9D8B030D-6E8A-4147-A177-3AD203B41FA5}">
                      <a16:colId xmlns:a16="http://schemas.microsoft.com/office/drawing/2014/main" val="2585789732"/>
                    </a:ext>
                  </a:extLst>
                </a:gridCol>
                <a:gridCol w="741814">
                  <a:extLst>
                    <a:ext uri="{9D8B030D-6E8A-4147-A177-3AD203B41FA5}">
                      <a16:colId xmlns:a16="http://schemas.microsoft.com/office/drawing/2014/main" val="1176367067"/>
                    </a:ext>
                  </a:extLst>
                </a:gridCol>
              </a:tblGrid>
              <a:tr h="204394">
                <a:tc>
                  <a:txBody>
                    <a:bodyPr/>
                    <a:lstStyle/>
                    <a:p>
                      <a:pPr algn="l" fontAlgn="b"/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ES_tradnl" sz="10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s-ES_tradnl" sz="10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Crecimiento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97430"/>
                  </a:ext>
                </a:extLst>
              </a:tr>
              <a:tr h="2244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Autos </a:t>
                      </a:r>
                      <a:endParaRPr lang="es-ES_tradnl" sz="10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619125" algn="l"/>
                        </a:tabLst>
                        <a:defRPr/>
                      </a:pPr>
                      <a:r>
                        <a:rPr lang="es-ES_tradnl" sz="1000" u="none" strike="noStrike" noProof="0" dirty="0">
                          <a:effectLst/>
                        </a:rPr>
                        <a:t>          1,237 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   1,565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26.5%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1863950"/>
                  </a:ext>
                </a:extLst>
              </a:tr>
              <a:tr h="2244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u="none" strike="noStrike" noProof="0">
                          <a:effectLst/>
                        </a:rPr>
                        <a:t> </a:t>
                      </a:r>
                      <a:r>
                        <a:rPr lang="es-ES_tradnl" sz="1000" b="1" u="none" strike="noStrike" noProof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Daños sin Autos </a:t>
                      </a:r>
                      <a:endParaRPr lang="es-ES_tradnl" sz="1000" b="1" i="0" u="none" strike="noStrike" noProof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15,514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 16,734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>
                          <a:effectLst/>
                        </a:rPr>
                        <a:t>7.9%</a:t>
                      </a:r>
                      <a:endParaRPr lang="es-ES_tradnl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4314130"/>
                  </a:ext>
                </a:extLst>
              </a:tr>
              <a:tr h="2244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u="none" strike="noStrike" noProof="0">
                          <a:effectLst/>
                        </a:rPr>
                        <a:t> </a:t>
                      </a:r>
                      <a:r>
                        <a:rPr lang="es-ES_tradnl" sz="1000" b="1" u="none" strike="noStrike" noProof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Fianzas y Crédito </a:t>
                      </a:r>
                      <a:endParaRPr lang="es-ES_tradnl" sz="1000" b="1" i="0" u="none" strike="noStrike" noProof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  1,735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  2,108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21.5%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2724002"/>
                  </a:ext>
                </a:extLst>
              </a:tr>
              <a:tr h="2244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u="none" strike="noStrike" noProof="0" dirty="0">
                          <a:effectLst/>
                        </a:rPr>
                        <a:t> </a:t>
                      </a:r>
                      <a:r>
                        <a:rPr lang="es-ES_tradnl" sz="1000" b="1" u="none" strike="noStrike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SOAT </a:t>
                      </a:r>
                      <a:endParaRPr lang="es-ES_tradnl" sz="1000" b="1" i="0" u="none" strike="noStrike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     212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              211 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noProof="0" dirty="0">
                          <a:effectLst/>
                        </a:rPr>
                        <a:t>-0.5%</a:t>
                      </a:r>
                      <a:endParaRPr lang="es-ES_tradnl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792969"/>
                  </a:ext>
                </a:extLst>
              </a:tr>
              <a:tr h="2244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u="none" strike="noStrike" noProof="0" dirty="0">
                          <a:effectLst/>
                        </a:rPr>
                        <a:t>        18,698 </a:t>
                      </a:r>
                      <a:endParaRPr lang="es-ES_tradn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u="none" strike="noStrike" noProof="0" dirty="0">
                          <a:effectLst/>
                        </a:rPr>
                        <a:t>        20,618 </a:t>
                      </a:r>
                      <a:endParaRPr lang="es-ES_tradn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u="none" strike="noStrike" noProof="0" dirty="0">
                          <a:effectLst/>
                        </a:rPr>
                        <a:t>10.3%</a:t>
                      </a:r>
                      <a:endParaRPr lang="es-ES_tradn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372166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6CFBF4-A4C5-36E0-2B27-2BDC770AA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916364"/>
              </p:ext>
            </p:extLst>
          </p:nvPr>
        </p:nvGraphicFramePr>
        <p:xfrm>
          <a:off x="5119637" y="1326553"/>
          <a:ext cx="3707841" cy="315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60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011610" y="1961528"/>
            <a:ext cx="3057972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CONSIDERACIONES</a:t>
            </a:r>
            <a:r>
              <a:rPr lang="en" sz="2800" dirty="0"/>
              <a:t> </a:t>
            </a:r>
            <a:r>
              <a:rPr lang="en" sz="2800" dirty="0">
                <a:solidFill>
                  <a:schemeClr val="accent1"/>
                </a:solidFill>
              </a:rPr>
              <a:t>GENERALES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1F3F0-582D-2B0A-F30E-9BBC1AF3713A}"/>
              </a:ext>
            </a:extLst>
          </p:cNvPr>
          <p:cNvSpPr>
            <a:spLocks noChangeAspect="1"/>
          </p:cNvSpPr>
          <p:nvPr/>
        </p:nvSpPr>
        <p:spPr>
          <a:xfrm>
            <a:off x="1081225" y="1209998"/>
            <a:ext cx="720000" cy="720000"/>
          </a:xfrm>
          <a:prstGeom prst="rect">
            <a:avLst/>
          </a:prstGeom>
          <a:solidFill>
            <a:srgbClr val="1F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4D068-DDBE-08A2-9765-3E4199CBE445}"/>
              </a:ext>
            </a:extLst>
          </p:cNvPr>
          <p:cNvSpPr txBox="1"/>
          <p:nvPr/>
        </p:nvSpPr>
        <p:spPr>
          <a:xfrm>
            <a:off x="1187079" y="1188182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44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2</a:t>
            </a:r>
          </a:p>
        </p:txBody>
      </p:sp>
      <p:sp>
        <p:nvSpPr>
          <p:cNvPr id="235" name="Google Shape;235;p29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Latin America – an emerging (re)insurance hub | The Insurer">
            <a:extLst>
              <a:ext uri="{FF2B5EF4-FFF2-40B4-BE49-F238E27FC236}">
                <a16:creationId xmlns:a16="http://schemas.microsoft.com/office/drawing/2014/main" id="{701F7F0E-1F07-8D8D-408F-EFA3E6B92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1"/>
          <a:stretch/>
        </p:blipFill>
        <p:spPr bwMode="auto">
          <a:xfrm>
            <a:off x="4486756" y="801845"/>
            <a:ext cx="4275404" cy="38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24166"/>
      </p:ext>
    </p:extLst>
  </p:cSld>
  <p:clrMapOvr>
    <a:masterClrMapping/>
  </p:clrMapOvr>
</p:sld>
</file>

<file path=ppt/theme/theme1.xml><?xml version="1.0" encoding="utf-8"?>
<a:theme xmlns:a="http://schemas.openxmlformats.org/drawingml/2006/main" name="Final Project Proposal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2079</Words>
  <Application>Microsoft Office PowerPoint</Application>
  <PresentationFormat>Presentación en pantalla (16:9)</PresentationFormat>
  <Paragraphs>210</Paragraphs>
  <Slides>32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Britannic Bold</vt:lpstr>
      <vt:lpstr>Calibri</vt:lpstr>
      <vt:lpstr>inherit</vt:lpstr>
      <vt:lpstr>ITC Avant Garde Std Md</vt:lpstr>
      <vt:lpstr>Montserrat</vt:lpstr>
      <vt:lpstr>Sarala</vt:lpstr>
      <vt:lpstr>Work Sans Regular</vt:lpstr>
      <vt:lpstr>Final Project Proposal by Slidesgo</vt:lpstr>
      <vt:lpstr>EL REASEGURO EN AMÉRICA LATINA</vt:lpstr>
      <vt:lpstr>CONTENIDO</vt:lpstr>
      <vt:lpstr>INFORMACIÓN ESTADÍSTICA</vt:lpstr>
      <vt:lpstr>PRIMAS EMITIDAS / CEDIDAS LATAM (Millones de dólares)</vt:lpstr>
      <vt:lpstr>PRIMAS EMITIDAS / CEDIDAS Porcentaje de Cesión</vt:lpstr>
      <vt:lpstr>PRIMAS CEDIDAS POR PAÍS* NO VIDA  2022 (Millones de dólares)</vt:lpstr>
      <vt:lpstr>PRIMAS CEDIDAS POR PAÍS* NO VIDA  2022 vs. 2021 (Millones de dólares)</vt:lpstr>
      <vt:lpstr>PRIMAS CEDIDAS POR SUBRAMO NO VIDA  2022 vs. 2021 (Millones de dólares)</vt:lpstr>
      <vt:lpstr>CONSIDERACIONES GENERALES</vt:lpstr>
      <vt:lpstr>   CONTEXTO</vt:lpstr>
      <vt:lpstr>   CONTEXTO</vt:lpstr>
      <vt:lpstr>   CONTEXTO</vt:lpstr>
      <vt:lpstr>   CONTEXTO</vt:lpstr>
      <vt:lpstr>COMPORTAMIENTO DEL PIB 2021, 2022 y 2023 Est*</vt:lpstr>
      <vt:lpstr>   Penetración Seguros/PIB Latam</vt:lpstr>
      <vt:lpstr>AMENAZAS ECONÓMICAS, POLÍTICAS Y SOCIALES</vt:lpstr>
      <vt:lpstr>INFLACIÓN Y DEPRECIACIÓN</vt:lpstr>
      <vt:lpstr>CATÁSTROFES NATURALES</vt:lpstr>
      <vt:lpstr>RIESGO POLÍTICO/ECONÓMICO</vt:lpstr>
      <vt:lpstr>EL REASEGURO EN LATINOAMÉRICA A PARTIR DE LA PANDEMIA</vt:lpstr>
      <vt:lpstr>EFECTOS DE LA PANDEMIA</vt:lpstr>
      <vt:lpstr>Presentación de PowerPoint</vt:lpstr>
      <vt:lpstr>Nuevos participantes</vt:lpstr>
      <vt:lpstr>Presentación de PowerPoint</vt:lpstr>
      <vt:lpstr>PERSPECTIVAS Y CLAVES PARA LAS RENOVACIONES DE CONTRATOS EN 2023</vt:lpstr>
      <vt:lpstr>Mejora en la Certidumbre</vt:lpstr>
      <vt:lpstr>CLAVES PARA LAS RENOVACIONES DE CONTRATOS</vt:lpstr>
      <vt:lpstr>PROPUESTAS PARA LOS REASEGURADORES</vt:lpstr>
      <vt:lpstr>CAPACITACIÓN</vt:lpstr>
      <vt:lpstr>VISIÓN A LARGO PLAZO y CLARIDAD EN LA ESTRATEGIA</vt:lpstr>
      <vt:lpstr>MERCADO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TALLER</dc:title>
  <dc:creator>Rodrigo Bedoya</dc:creator>
  <cp:lastModifiedBy>Rodrigo Bedoya</cp:lastModifiedBy>
  <cp:revision>14</cp:revision>
  <dcterms:modified xsi:type="dcterms:W3CDTF">2023-05-23T02:10:56Z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6bcec5-cdc0-4897-afe3-60597404e6b2_Enabled">
    <vt:lpwstr>true</vt:lpwstr>
  </property>
  <property fmtid="{D5CDD505-2E9C-101B-9397-08002B2CF9AE}" pid="3" name="MSIP_Label_686bcec5-cdc0-4897-afe3-60597404e6b2_SetDate">
    <vt:lpwstr>2023-05-21T22:06:37Z</vt:lpwstr>
  </property>
  <property fmtid="{D5CDD505-2E9C-101B-9397-08002B2CF9AE}" pid="4" name="MSIP_Label_686bcec5-cdc0-4897-afe3-60597404e6b2_Method">
    <vt:lpwstr>Standard</vt:lpwstr>
  </property>
  <property fmtid="{D5CDD505-2E9C-101B-9397-08002B2CF9AE}" pid="5" name="MSIP_Label_686bcec5-cdc0-4897-afe3-60597404e6b2_Name">
    <vt:lpwstr>Publico</vt:lpwstr>
  </property>
  <property fmtid="{D5CDD505-2E9C-101B-9397-08002B2CF9AE}" pid="6" name="MSIP_Label_686bcec5-cdc0-4897-afe3-60597404e6b2_SiteId">
    <vt:lpwstr>39a0a114-a206-4116-aeb4-c94816fec8a4</vt:lpwstr>
  </property>
  <property fmtid="{D5CDD505-2E9C-101B-9397-08002B2CF9AE}" pid="7" name="MSIP_Label_686bcec5-cdc0-4897-afe3-60597404e6b2_ActionId">
    <vt:lpwstr>f21d34c2-9099-4e34-b6ff-c8e6bfeadb0c</vt:lpwstr>
  </property>
  <property fmtid="{D5CDD505-2E9C-101B-9397-08002B2CF9AE}" pid="8" name="MSIP_Label_686bcec5-cdc0-4897-afe3-60597404e6b2_ContentBits">
    <vt:lpwstr>0</vt:lpwstr>
  </property>
</Properties>
</file>